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99" r:id="rId7"/>
    <p:sldId id="260" r:id="rId8"/>
    <p:sldId id="274" r:id="rId9"/>
    <p:sldId id="290" r:id="rId10"/>
    <p:sldId id="300" r:id="rId11"/>
    <p:sldId id="295" r:id="rId12"/>
    <p:sldId id="298" r:id="rId13"/>
    <p:sldId id="297" r:id="rId14"/>
    <p:sldId id="296" r:id="rId15"/>
    <p:sldId id="301" r:id="rId16"/>
    <p:sldId id="266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CE24B58-AAE4-43DE-9A03-811B25DB9C45}">
          <p14:sldIdLst>
            <p14:sldId id="256"/>
            <p14:sldId id="257"/>
            <p14:sldId id="299"/>
            <p14:sldId id="260"/>
            <p14:sldId id="274"/>
            <p14:sldId id="290"/>
            <p14:sldId id="300"/>
            <p14:sldId id="295"/>
            <p14:sldId id="298"/>
            <p14:sldId id="297"/>
            <p14:sldId id="296"/>
            <p14:sldId id="30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79F84C-A01E-A76B-6E09-5997FD1CDEE1}" name="内藤さくら" initials="内藤さくら" userId="内藤さくら" providerId="None"/>
  <p188:author id="{C5EC19F3-2396-1580-5CD0-3E333298CE02}" name="栁原 魁人_長野" initials="魁栁" userId="S::21239@nagano.kosen-ac.jp::892f67d1-2528-4801-9855-66712438b9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FF66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9BB9C-EC86-406E-B770-E7393BE74BC2}" v="2" dt="2026-01-20T08:46:22.933"/>
    <p1510:client id="{6F9D9D27-3E29-4E8F-BE4B-2B62B431775F}" v="2" dt="2026-01-20T23:52:39.214"/>
    <p1510:client id="{86F18599-3D1B-4DAE-B5F5-5E86BB32EF65}" v="29" dt="2026-01-21T00:44:33.488"/>
    <p1510:client id="{8963542A-7528-4698-BA15-FC2EC62F0721}" v="4" dt="2026-01-20T08:23:46.663"/>
    <p1510:client id="{AD27DFF5-7C8D-42EE-A27C-4A98357F9D0A}" v="21" dt="2026-01-20T06:48:35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5" autoAdjust="0"/>
    <p:restoredTop sz="94660"/>
  </p:normalViewPr>
  <p:slideViewPr>
    <p:cSldViewPr snapToGrid="0">
      <p:cViewPr>
        <p:scale>
          <a:sx n="75" d="100"/>
          <a:sy n="75" d="100"/>
        </p:scale>
        <p:origin x="2876" y="1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栁原 魁人_長野" userId="892f67d1-2528-4801-9855-66712438b97f" providerId="ADAL" clId="{F0789076-DC05-45F7-B7CB-27EA783E41BD}"/>
    <pc:docChg chg="undo custSel modSld sldOrd">
      <pc:chgData name="栁原 魁人_長野" userId="892f67d1-2528-4801-9855-66712438b97f" providerId="ADAL" clId="{F0789076-DC05-45F7-B7CB-27EA783E41BD}" dt="2026-01-21T00:49:10.030" v="187" actId="20577"/>
      <pc:docMkLst>
        <pc:docMk/>
      </pc:docMkLst>
      <pc:sldChg chg="modSp mod">
        <pc:chgData name="栁原 魁人_長野" userId="892f67d1-2528-4801-9855-66712438b97f" providerId="ADAL" clId="{F0789076-DC05-45F7-B7CB-27EA783E41BD}" dt="2026-01-21T00:22:31.093" v="115" actId="1076"/>
        <pc:sldMkLst>
          <pc:docMk/>
          <pc:sldMk cId="734463995" sldId="257"/>
        </pc:sldMkLst>
        <pc:spChg chg="mod">
          <ac:chgData name="栁原 魁人_長野" userId="892f67d1-2528-4801-9855-66712438b97f" providerId="ADAL" clId="{F0789076-DC05-45F7-B7CB-27EA783E41BD}" dt="2026-01-21T00:01:23.342" v="114"/>
          <ac:spMkLst>
            <pc:docMk/>
            <pc:sldMk cId="734463995" sldId="257"/>
            <ac:spMk id="3" creationId="{293ED7EF-2D3A-4508-A86E-ECCCA1305A64}"/>
          </ac:spMkLst>
        </pc:spChg>
        <pc:spChg chg="mod">
          <ac:chgData name="栁原 魁人_長野" userId="892f67d1-2528-4801-9855-66712438b97f" providerId="ADAL" clId="{F0789076-DC05-45F7-B7CB-27EA783E41BD}" dt="2026-01-21T00:22:31.093" v="115" actId="1076"/>
          <ac:spMkLst>
            <pc:docMk/>
            <pc:sldMk cId="734463995" sldId="257"/>
            <ac:spMk id="7" creationId="{FF47969D-405F-8FAB-AA80-06CF86BC6C64}"/>
          </ac:spMkLst>
        </pc:spChg>
        <pc:picChg chg="mod">
          <ac:chgData name="栁原 魁人_長野" userId="892f67d1-2528-4801-9855-66712438b97f" providerId="ADAL" clId="{F0789076-DC05-45F7-B7CB-27EA783E41BD}" dt="2026-01-20T14:27:42.163" v="30" actId="1076"/>
          <ac:picMkLst>
            <pc:docMk/>
            <pc:sldMk cId="734463995" sldId="257"/>
            <ac:picMk id="15" creationId="{46AC7350-25D3-6F56-D90F-FF807FEF502A}"/>
          </ac:picMkLst>
        </pc:picChg>
      </pc:sldChg>
      <pc:sldChg chg="modSp mod">
        <pc:chgData name="栁原 魁人_長野" userId="892f67d1-2528-4801-9855-66712438b97f" providerId="ADAL" clId="{F0789076-DC05-45F7-B7CB-27EA783E41BD}" dt="2026-01-21T00:23:59.333" v="116" actId="1076"/>
        <pc:sldMkLst>
          <pc:docMk/>
          <pc:sldMk cId="2612903437" sldId="260"/>
        </pc:sldMkLst>
        <pc:spChg chg="mod">
          <ac:chgData name="栁原 魁人_長野" userId="892f67d1-2528-4801-9855-66712438b97f" providerId="ADAL" clId="{F0789076-DC05-45F7-B7CB-27EA783E41BD}" dt="2026-01-20T14:31:01.571" v="94"/>
          <ac:spMkLst>
            <pc:docMk/>
            <pc:sldMk cId="2612903437" sldId="260"/>
            <ac:spMk id="3" creationId="{7FA4065B-7759-DE8D-CBE5-246C1F8F0E8A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6" creationId="{B2856D1F-87BF-81AA-1AD9-33F86BE0872A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7" creationId="{5A1DDA5B-BFFB-39B5-D842-BA608F963803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9" creationId="{482AC437-053B-EBB6-FAD3-E34844022EA3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10" creationId="{881CB499-9FB4-4295-9E76-EA4363094555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23" creationId="{841E2FCF-5426-FD13-C556-88508E985F4B}"/>
          </ac:spMkLst>
        </pc:sp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3" creationId="{9180D8FB-648F-A4A0-05F9-499B8A83FC07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5" creationId="{A1AC79FF-511C-9271-A5D3-2902237C1E7D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7" creationId="{C55D5A45-22F6-076B-F951-8EB8C732F2DE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21" creationId="{229CBCFB-299D-FED2-BCD3-096848E09684}"/>
          </ac:cxnSpMkLst>
        </pc:cxnChg>
      </pc:sldChg>
      <pc:sldChg chg="modSp mod">
        <pc:chgData name="栁原 魁人_長野" userId="892f67d1-2528-4801-9855-66712438b97f" providerId="ADAL" clId="{F0789076-DC05-45F7-B7CB-27EA783E41BD}" dt="2026-01-21T00:49:10.030" v="187" actId="20577"/>
        <pc:sldMkLst>
          <pc:docMk/>
          <pc:sldMk cId="1365090923" sldId="266"/>
        </pc:sldMkLst>
        <pc:spChg chg="mod">
          <ac:chgData name="栁原 魁人_長野" userId="892f67d1-2528-4801-9855-66712438b97f" providerId="ADAL" clId="{F0789076-DC05-45F7-B7CB-27EA783E41BD}" dt="2026-01-21T00:49:10.030" v="187" actId="20577"/>
          <ac:spMkLst>
            <pc:docMk/>
            <pc:sldMk cId="1365090923" sldId="266"/>
            <ac:spMk id="3" creationId="{30714B62-E7BD-C4AE-D609-D3A6EDF2DC15}"/>
          </ac:spMkLst>
        </pc:spChg>
      </pc:sldChg>
      <pc:sldChg chg="ord">
        <pc:chgData name="栁原 魁人_長野" userId="892f67d1-2528-4801-9855-66712438b97f" providerId="ADAL" clId="{F0789076-DC05-45F7-B7CB-27EA783E41BD}" dt="2026-01-21T00:26:36.542" v="118"/>
        <pc:sldMkLst>
          <pc:docMk/>
          <pc:sldMk cId="215497589" sldId="274"/>
        </pc:sldMkLst>
      </pc:sldChg>
      <pc:sldChg chg="modSp mod">
        <pc:chgData name="栁原 魁人_長野" userId="892f67d1-2528-4801-9855-66712438b97f" providerId="ADAL" clId="{F0789076-DC05-45F7-B7CB-27EA783E41BD}" dt="2026-01-21T00:28:17.504" v="164"/>
        <pc:sldMkLst>
          <pc:docMk/>
          <pc:sldMk cId="1232759536" sldId="290"/>
        </pc:sldMkLst>
        <pc:spChg chg="mod">
          <ac:chgData name="栁原 魁人_長野" userId="892f67d1-2528-4801-9855-66712438b97f" providerId="ADAL" clId="{F0789076-DC05-45F7-B7CB-27EA783E41BD}" dt="2026-01-21T00:28:17.504" v="164"/>
          <ac:spMkLst>
            <pc:docMk/>
            <pc:sldMk cId="1232759536" sldId="290"/>
            <ac:spMk id="63" creationId="{EF117686-EC68-61D1-B18E-14FA4AE7C09C}"/>
          </ac:spMkLst>
        </pc:spChg>
        <pc:spChg chg="mod">
          <ac:chgData name="栁原 魁人_長野" userId="892f67d1-2528-4801-9855-66712438b97f" providerId="ADAL" clId="{F0789076-DC05-45F7-B7CB-27EA783E41BD}" dt="2026-01-21T00:28:16.973" v="162" actId="1076"/>
          <ac:spMkLst>
            <pc:docMk/>
            <pc:sldMk cId="1232759536" sldId="290"/>
            <ac:spMk id="64" creationId="{4D530A20-0E37-72AA-F46C-6D32EE6C5A74}"/>
          </ac:spMkLst>
        </pc:spChg>
      </pc:sldChg>
      <pc:sldChg chg="modSp mod">
        <pc:chgData name="栁原 魁人_長野" userId="892f67d1-2528-4801-9855-66712438b97f" providerId="ADAL" clId="{F0789076-DC05-45F7-B7CB-27EA783E41BD}" dt="2026-01-21T00:44:53.505" v="181" actId="1076"/>
        <pc:sldMkLst>
          <pc:docMk/>
          <pc:sldMk cId="313210001" sldId="298"/>
        </pc:sldMkLst>
        <pc:spChg chg="mod">
          <ac:chgData name="栁原 魁人_長野" userId="892f67d1-2528-4801-9855-66712438b97f" providerId="ADAL" clId="{F0789076-DC05-45F7-B7CB-27EA783E41BD}" dt="2026-01-21T00:44:53.505" v="181" actId="1076"/>
          <ac:spMkLst>
            <pc:docMk/>
            <pc:sldMk cId="313210001" sldId="298"/>
            <ac:spMk id="4" creationId="{D6B92CF5-FF52-7313-9ECF-78B531F2EB8F}"/>
          </ac:spMkLst>
        </pc:spChg>
      </pc:sldChg>
    </pc:docChg>
  </pc:docChgLst>
  <pc:docChgLst>
    <pc:chgData name="栁原 魁人_長野" userId="S::21239@nagano.kosen-ac.jp::892f67d1-2528-4801-9855-66712438b97f" providerId="AD" clId="Web-{29E9BB9C-EC86-406E-B770-E7393BE74BC2}"/>
    <pc:docChg chg="modSld">
      <pc:chgData name="栁原 魁人_長野" userId="S::21239@nagano.kosen-ac.jp::892f67d1-2528-4801-9855-66712438b97f" providerId="AD" clId="Web-{29E9BB9C-EC86-406E-B770-E7393BE74BC2}" dt="2026-01-20T08:46:22.933" v="1"/>
      <pc:docMkLst>
        <pc:docMk/>
      </pc:docMkLst>
      <pc:sldChg chg="addSp delSp modSp addAnim delAnim">
        <pc:chgData name="栁原 魁人_長野" userId="S::21239@nagano.kosen-ac.jp::892f67d1-2528-4801-9855-66712438b97f" providerId="AD" clId="Web-{29E9BB9C-EC86-406E-B770-E7393BE74BC2}" dt="2026-01-20T08:46:22.933" v="1"/>
        <pc:sldMkLst>
          <pc:docMk/>
          <pc:sldMk cId="3271431459" sldId="256"/>
        </pc:sldMkLst>
        <pc:picChg chg="add del mod">
          <ac:chgData name="栁原 魁人_長野" userId="S::21239@nagano.kosen-ac.jp::892f67d1-2528-4801-9855-66712438b97f" providerId="AD" clId="Web-{29E9BB9C-EC86-406E-B770-E7393BE74BC2}" dt="2026-01-20T08:46:22.933" v="1"/>
          <ac:picMkLst>
            <pc:docMk/>
            <pc:sldMk cId="3271431459" sldId="256"/>
            <ac:picMk id="3" creationId="{8B3F1139-28EF-A23E-5162-261FB979B738}"/>
          </ac:picMkLst>
        </pc:picChg>
      </pc:sldChg>
    </pc:docChg>
  </pc:docChgLst>
  <pc:docChgLst>
    <pc:chgData name="栁原 魁人_長野" userId="S::21239@nagano.kosen-ac.jp::892f67d1-2528-4801-9855-66712438b97f" providerId="AD" clId="Web-{AD27DFF5-7C8D-42EE-A27C-4A98357F9D0A}"/>
    <pc:docChg chg="delSld modSection">
      <pc:chgData name="栁原 魁人_長野" userId="S::21239@nagano.kosen-ac.jp::892f67d1-2528-4801-9855-66712438b97f" providerId="AD" clId="Web-{AD27DFF5-7C8D-42EE-A27C-4A98357F9D0A}" dt="2026-01-20T06:48:35.686" v="20"/>
      <pc:docMkLst>
        <pc:docMk/>
      </pc:docMkLst>
      <pc:sldChg chg="del">
        <pc:chgData name="栁原 魁人_長野" userId="S::21239@nagano.kosen-ac.jp::892f67d1-2528-4801-9855-66712438b97f" providerId="AD" clId="Web-{AD27DFF5-7C8D-42EE-A27C-4A98357F9D0A}" dt="2026-01-20T06:48:32.921" v="0"/>
        <pc:sldMkLst>
          <pc:docMk/>
          <pc:sldMk cId="970188803" sldId="261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8"/>
        <pc:sldMkLst>
          <pc:docMk/>
          <pc:sldMk cId="3182451539" sldId="26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7"/>
        <pc:sldMkLst>
          <pc:docMk/>
          <pc:sldMk cId="2281274335" sldId="26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218" v="5"/>
        <pc:sldMkLst>
          <pc:docMk/>
          <pc:sldMk cId="1125175306" sldId="264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21" v="1"/>
        <pc:sldMkLst>
          <pc:docMk/>
          <pc:sldMk cId="3095159301" sldId="267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52" v="12"/>
        <pc:sldMkLst>
          <pc:docMk/>
          <pc:sldMk cId="2632450069" sldId="27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5"/>
        <pc:sldMkLst>
          <pc:docMk/>
          <pc:sldMk cId="2536756243" sldId="27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9"/>
        <pc:sldMkLst>
          <pc:docMk/>
          <pc:sldMk cId="841907724" sldId="275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11"/>
        <pc:sldMkLst>
          <pc:docMk/>
          <pc:sldMk cId="160559216" sldId="27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6"/>
        <pc:sldMkLst>
          <pc:docMk/>
          <pc:sldMk cId="4285901696" sldId="28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10"/>
        <pc:sldMkLst>
          <pc:docMk/>
          <pc:sldMk cId="1126327636" sldId="286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405" v="18"/>
        <pc:sldMkLst>
          <pc:docMk/>
          <pc:sldMk cId="806942244" sldId="288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4.639" v="17"/>
        <pc:sldMkLst>
          <pc:docMk/>
          <pc:sldMk cId="3625424048" sldId="28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3"/>
        <pc:sldMkLst>
          <pc:docMk/>
          <pc:sldMk cId="3494252398" sldId="29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4"/>
        <pc:sldMkLst>
          <pc:docMk/>
          <pc:sldMk cId="3248565017" sldId="29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686" v="16"/>
        <pc:sldMkLst>
          <pc:docMk/>
          <pc:sldMk cId="1132641102" sldId="294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36" v="2"/>
        <pc:sldMkLst>
          <pc:docMk/>
          <pc:sldMk cId="2970477486" sldId="29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155" v="4"/>
        <pc:sldMkLst>
          <pc:docMk/>
          <pc:sldMk cId="538640358" sldId="30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36" v="3"/>
        <pc:sldMkLst>
          <pc:docMk/>
          <pc:sldMk cId="2224735110" sldId="301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671" v="19"/>
        <pc:sldMkLst>
          <pc:docMk/>
          <pc:sldMk cId="2226869415" sldId="30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686" v="20"/>
        <pc:sldMkLst>
          <pc:docMk/>
          <pc:sldMk cId="598273968" sldId="303"/>
        </pc:sldMkLst>
      </pc:sldChg>
    </pc:docChg>
  </pc:docChgLst>
  <pc:docChgLst>
    <pc:chgData name="栁原 魁人_長野" userId="S::21239@nagano.kosen-ac.jp::892f67d1-2528-4801-9855-66712438b97f" providerId="AD" clId="Web-{8963542A-7528-4698-BA15-FC2EC62F0721}"/>
    <pc:docChg chg="modSld">
      <pc:chgData name="栁原 魁人_長野" userId="S::21239@nagano.kosen-ac.jp::892f67d1-2528-4801-9855-66712438b97f" providerId="AD" clId="Web-{8963542A-7528-4698-BA15-FC2EC62F0721}" dt="2026-01-20T08:23:46.663" v="3" actId="1076"/>
      <pc:docMkLst>
        <pc:docMk/>
      </pc:docMkLst>
      <pc:sldChg chg="modSp">
        <pc:chgData name="栁原 魁人_長野" userId="S::21239@nagano.kosen-ac.jp::892f67d1-2528-4801-9855-66712438b97f" providerId="AD" clId="Web-{8963542A-7528-4698-BA15-FC2EC62F0721}" dt="2026-01-20T08:23:46.663" v="3" actId="1076"/>
        <pc:sldMkLst>
          <pc:docMk/>
          <pc:sldMk cId="734463995" sldId="257"/>
        </pc:sldMkLst>
        <pc:picChg chg="mod">
          <ac:chgData name="栁原 魁人_長野" userId="S::21239@nagano.kosen-ac.jp::892f67d1-2528-4801-9855-66712438b97f" providerId="AD" clId="Web-{8963542A-7528-4698-BA15-FC2EC62F0721}" dt="2026-01-20T08:23:46.663" v="3" actId="1076"/>
          <ac:picMkLst>
            <pc:docMk/>
            <pc:sldMk cId="734463995" sldId="257"/>
            <ac:picMk id="6" creationId="{F9EDEE8E-751D-3F8F-7831-5BF753F14FAF}"/>
          </ac:picMkLst>
        </pc:picChg>
        <pc:picChg chg="mod">
          <ac:chgData name="栁原 魁人_長野" userId="S::21239@nagano.kosen-ac.jp::892f67d1-2528-4801-9855-66712438b97f" providerId="AD" clId="Web-{8963542A-7528-4698-BA15-FC2EC62F0721}" dt="2026-01-20T08:23:38.507" v="1" actId="1076"/>
          <ac:picMkLst>
            <pc:docMk/>
            <pc:sldMk cId="734463995" sldId="257"/>
            <ac:picMk id="15" creationId="{46AC7350-25D3-6F56-D90F-FF807FEF502A}"/>
          </ac:picMkLst>
        </pc:picChg>
      </pc:sldChg>
    </pc:docChg>
  </pc:docChgLst>
  <pc:docChgLst>
    <pc:chgData name="栁原 魁人_長野" userId="S::21239@nagano.kosen-ac.jp::892f67d1-2528-4801-9855-66712438b97f" providerId="AD" clId="Web-{6F9D9D27-3E29-4E8F-BE4B-2B62B431775F}"/>
    <pc:docChg chg="modSld">
      <pc:chgData name="栁原 魁人_長野" userId="S::21239@nagano.kosen-ac.jp::892f67d1-2528-4801-9855-66712438b97f" providerId="AD" clId="Web-{6F9D9D27-3E29-4E8F-BE4B-2B62B431775F}" dt="2026-01-20T23:52:39.214" v="1" actId="20577"/>
      <pc:docMkLst>
        <pc:docMk/>
      </pc:docMkLst>
      <pc:sldChg chg="modSp">
        <pc:chgData name="栁原 魁人_長野" userId="S::21239@nagano.kosen-ac.jp::892f67d1-2528-4801-9855-66712438b97f" providerId="AD" clId="Web-{6F9D9D27-3E29-4E8F-BE4B-2B62B431775F}" dt="2026-01-20T23:52:39.214" v="1" actId="20577"/>
        <pc:sldMkLst>
          <pc:docMk/>
          <pc:sldMk cId="2612903437" sldId="260"/>
        </pc:sldMkLst>
        <pc:spChg chg="mod">
          <ac:chgData name="栁原 魁人_長野" userId="S::21239@nagano.kosen-ac.jp::892f67d1-2528-4801-9855-66712438b97f" providerId="AD" clId="Web-{6F9D9D27-3E29-4E8F-BE4B-2B62B431775F}" dt="2026-01-20T23:52:39.214" v="1" actId="20577"/>
          <ac:spMkLst>
            <pc:docMk/>
            <pc:sldMk cId="2612903437" sldId="260"/>
            <ac:spMk id="3" creationId="{7FA4065B-7759-DE8D-CBE5-246C1F8F0E8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AB60E68-1FED-AAB9-52A6-B3236F1005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-1" y="0"/>
            <a:ext cx="6111689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ja-JP" altLang="en-US"/>
              <a:t>発表番号 </a:t>
            </a:r>
            <a:r>
              <a:rPr lang="en-US" altLang="ja-JP"/>
              <a:t>B</a:t>
            </a:r>
            <a:r>
              <a:rPr lang="ja-JP" altLang="en-US"/>
              <a:t>１３ </a:t>
            </a:r>
            <a:r>
              <a:rPr lang="en-US" altLang="ja-JP"/>
              <a:t>BCDR</a:t>
            </a:r>
            <a:r>
              <a:rPr lang="ja-JP" altLang="en-US"/>
              <a:t>を用いた基板の誘電損失と表面粗さによる電気伝導性の測定</a:t>
            </a:r>
            <a:endParaRPr lang="en-US" altLang="ja-JP"/>
          </a:p>
          <a:p>
            <a:r>
              <a:rPr kumimoji="1" lang="ja-JP" altLang="en-US"/>
              <a:t>春日研究室 ２３４ 栁原魁人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60A22D6-4C1A-AAFA-F85B-C671996E20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17CDA5B-E6D7-ACE9-90F3-97A11AA974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6679-AAE3-44CB-9B8B-DE87B482E88E}" type="datetimeFigureOut">
              <a:rPr kumimoji="1" lang="ja-JP" altLang="en-US" smtClean="0"/>
              <a:t>2026/2/19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715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BF085-4347-4C72-B704-796A70F0E2A7}" type="datetimeFigureOut">
              <a:rPr kumimoji="1" lang="ja-JP" altLang="en-US" smtClean="0"/>
              <a:t>2026/2/19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289E5-6892-4060-9AEE-DC6F44BBE8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3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6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91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1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65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76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9520-00AE-1DEE-0679-18F8E329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87BDFEE-DE2D-C619-3714-4050E7936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8E2C910-B646-367E-2DC7-BEF4D2954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04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1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22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30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74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40E5D790-9B99-5CEF-9C9A-943EEC81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87D41AD-2E31-7AFD-48E2-E3A3B063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215299"/>
            <a:ext cx="6858000" cy="1294664"/>
          </a:xfrm>
        </p:spPr>
        <p:txBody>
          <a:bodyPr anchor="b">
            <a:noAutofit/>
          </a:bodyPr>
          <a:lstStyle>
            <a:lvl1pPr algn="ctr">
              <a:defRPr sz="3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5C9C4A-2C09-3821-4C94-2DC6F7F56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979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49554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2D955-A100-E237-A47C-9A2E75A9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468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7E8F7E-CD90-4EF5-F6A5-630A624F6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3509"/>
            <a:ext cx="7886700" cy="5083454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52FA79-27A5-6397-E3AF-5FF1B61C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D2A9A-4071-467B-9B65-922737739C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967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911A4D-0164-D93B-678C-BE8F9ED9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4927-CEE8-4D72-8412-A7EFE7D18A44}" type="datetimeFigureOut">
              <a:rPr kumimoji="1" lang="ja-JP" altLang="en-US" smtClean="0"/>
              <a:t>2026/2/19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08ED99-6350-110A-23CA-EC04A351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413E95-9583-DDB3-323A-B4A99681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B3CE3-3AD6-4414-9B4F-E5DB67183F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74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8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BBCD901-C0A2-A5E7-C4CD-0F58540054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D84ED18-3B26-9FD5-5070-BD20044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00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0BFA7F-D542-2F42-4C70-2FF3B7F0D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16059"/>
            <a:ext cx="7886700" cy="496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1CE961-867F-4869-C608-5FFB24A4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3558" y="6356351"/>
            <a:ext cx="661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00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3F5D2A9A-4071-467B-9B65-922737739C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877E6A78-4381-5E60-3ED9-938A5FBC3897}"/>
              </a:ext>
            </a:extLst>
          </p:cNvPr>
          <p:cNvSpPr txBox="1">
            <a:spLocks/>
          </p:cNvSpPr>
          <p:nvPr userDrawn="1"/>
        </p:nvSpPr>
        <p:spPr>
          <a:xfrm>
            <a:off x="1290442" y="6290054"/>
            <a:ext cx="6452048" cy="440817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b="1" i="1" kern="1200">
                <a:solidFill>
                  <a:srgbClr val="003300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>
                <a:latin typeface="メイリオ" panose="020B0604030504040204" pitchFamily="50" charset="-128"/>
                <a:ea typeface="メイリオ" panose="020B0604030504040204" pitchFamily="50" charset="-128"/>
              </a:rPr>
              <a:t>長野高専　春日研究室</a:t>
            </a:r>
            <a:endParaRPr lang="en-US" altLang="ja-JP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400"/>
              <a:t>Kasuga Lab. National Institute of Technology, Nagano College</a:t>
            </a:r>
            <a:endParaRPr lang="ja-JP" altLang="en-US" sz="1400"/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5508B2EA-0F32-E8CF-2AFD-9CD3904F62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7" y="6277198"/>
            <a:ext cx="837488" cy="5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2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396EA2-DB55-837B-1EC5-BB445C290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779765"/>
            <a:ext cx="9144000" cy="1937453"/>
          </a:xfrm>
        </p:spPr>
        <p:txBody>
          <a:bodyPr wrap="square" anchor="ctr">
            <a:spAutoFit/>
          </a:bodyPr>
          <a:lstStyle/>
          <a:p>
            <a:br>
              <a:rPr lang="en-US" altLang="ja-JP" sz="4400" dirty="0"/>
            </a:br>
            <a:r>
              <a:rPr lang="en-US" altLang="ja-JP" sz="4400" dirty="0"/>
              <a:t>BCDR</a:t>
            </a:r>
            <a:r>
              <a:rPr lang="ja-JP" altLang="en-US" sz="4400" dirty="0"/>
              <a:t>を用いた基板の誘電損失と</a:t>
            </a:r>
            <a:br>
              <a:rPr lang="en-US" altLang="ja-JP" sz="4400" dirty="0"/>
            </a:br>
            <a:r>
              <a:rPr lang="ja-JP" altLang="en-US" sz="4400" dirty="0"/>
              <a:t>表面粗さによる電気伝導性の測定</a:t>
            </a:r>
            <a:endParaRPr lang="en-US" altLang="ja-JP" sz="4400" dirty="0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22E30698-B23A-DC6C-6CAD-BC3C442A8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9975"/>
            <a:ext cx="9144000" cy="14869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長野高専 電気電子工学科 </a:t>
            </a:r>
            <a:r>
              <a:rPr kumimoji="1" lang="en-US" altLang="ja-JP" dirty="0"/>
              <a:t>5</a:t>
            </a:r>
            <a:r>
              <a:rPr kumimoji="1" lang="ja-JP" altLang="en-US" dirty="0"/>
              <a:t>年</a:t>
            </a:r>
            <a:br>
              <a:rPr kumimoji="1" lang="en-US" altLang="ja-JP" dirty="0"/>
            </a:br>
            <a:r>
              <a:rPr kumimoji="1" lang="en-US" altLang="ja-JP" dirty="0"/>
              <a:t> </a:t>
            </a:r>
            <a:r>
              <a:rPr kumimoji="1" lang="ja-JP" altLang="en-US" dirty="0"/>
              <a:t>春日研究室 栁原魁人</a:t>
            </a:r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E5590309-E6CF-1BD0-F891-A6C90BBF129F}"/>
              </a:ext>
            </a:extLst>
          </p:cNvPr>
          <p:cNvSpPr txBox="1">
            <a:spLocks/>
          </p:cNvSpPr>
          <p:nvPr/>
        </p:nvSpPr>
        <p:spPr>
          <a:xfrm>
            <a:off x="0" y="416121"/>
            <a:ext cx="4007963" cy="69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3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コンテンツ プレースホルダー 14">
            <a:extLst>
              <a:ext uri="{FF2B5EF4-FFF2-40B4-BE49-F238E27FC236}">
                <a16:creationId xmlns:a16="http://schemas.microsoft.com/office/drawing/2014/main" id="{B24156FC-7476-985A-9C06-35C2C4DD3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08760" y="1224839"/>
            <a:ext cx="6126480" cy="4594860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3CCB9E5-A99E-57BA-0181-62DCD76C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775"/>
            <a:ext cx="7886700" cy="624689"/>
          </a:xfrm>
        </p:spPr>
        <p:txBody>
          <a:bodyPr/>
          <a:lstStyle/>
          <a:p>
            <a:r>
              <a:rPr kumimoji="1" lang="ja-JP" altLang="en-US"/>
              <a:t>測定結果③　実効導電率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F90DE-9F63-44CA-5398-25C74144DDE4}"/>
              </a:ext>
            </a:extLst>
          </p:cNvPr>
          <p:cNvSpPr txBox="1"/>
          <p:nvPr/>
        </p:nvSpPr>
        <p:spPr>
          <a:xfrm>
            <a:off x="812800" y="5819699"/>
            <a:ext cx="7988299" cy="42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➡この導電率低下による</a:t>
            </a:r>
            <a:r>
              <a:rPr lang="en-US" altLang="ja-JP" sz="2000" kern="100" dirty="0">
                <a:latin typeface="+mn-ea"/>
                <a:cs typeface="Times New Roman" panose="02020603050405020304" pitchFamily="18" charset="0"/>
              </a:rPr>
              <a:t>【</a:t>
            </a: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実際の信号減衰（導体損失）</a:t>
            </a:r>
            <a:r>
              <a:rPr lang="en-US" altLang="ja-JP" sz="2000" kern="100" dirty="0">
                <a:latin typeface="+mn-ea"/>
                <a:cs typeface="Times New Roman" panose="02020603050405020304" pitchFamily="18" charset="0"/>
              </a:rPr>
              <a:t>】</a:t>
            </a: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の算出へ</a:t>
            </a:r>
            <a:endParaRPr lang="en-US" altLang="ja-JP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0E39D4-3FEB-FB17-4A91-071DD47FAEF0}"/>
              </a:ext>
            </a:extLst>
          </p:cNvPr>
          <p:cNvSpPr txBox="1"/>
          <p:nvPr/>
        </p:nvSpPr>
        <p:spPr>
          <a:xfrm>
            <a:off x="0" y="48191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結論：高周波になるほど、表面粗さと表皮効果により実効導電率が大幅に低下する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9FC86A4-406A-EA28-DFBF-6CF78FC2D1D8}"/>
                  </a:ext>
                </a:extLst>
              </p:cNvPr>
              <p:cNvSpPr txBox="1"/>
              <p:nvPr/>
            </p:nvSpPr>
            <p:spPr>
              <a:xfrm>
                <a:off x="1273811" y="901706"/>
                <a:ext cx="6596378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dirty="0"/>
                  <a:t>理想的な純銅の導電率（約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5.8×</m:t>
                    </m:r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ja-JP" dirty="0"/>
                  <a:t> S/m</a:t>
                </a:r>
                <a:r>
                  <a:rPr lang="ja-JP" altLang="en-US" dirty="0"/>
                  <a:t>）は上方枠外</a:t>
                </a: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9FC86A4-406A-EA28-DFBF-6CF78FC2D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11" y="901706"/>
                <a:ext cx="6596378" cy="369332"/>
              </a:xfrm>
              <a:prstGeom prst="rect">
                <a:avLst/>
              </a:prstGeom>
              <a:blipFill>
                <a:blip r:embed="rId5"/>
                <a:stretch>
                  <a:fillRect t="-16393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矢印: 上 18">
            <a:extLst>
              <a:ext uri="{FF2B5EF4-FFF2-40B4-BE49-F238E27FC236}">
                <a16:creationId xmlns:a16="http://schemas.microsoft.com/office/drawing/2014/main" id="{DA066CBB-E510-11C1-C916-E2D5E3D52625}"/>
              </a:ext>
            </a:extLst>
          </p:cNvPr>
          <p:cNvSpPr/>
          <p:nvPr/>
        </p:nvSpPr>
        <p:spPr>
          <a:xfrm rot="7308205">
            <a:off x="3832520" y="2492512"/>
            <a:ext cx="709827" cy="1736381"/>
          </a:xfrm>
          <a:prstGeom prst="upArrow">
            <a:avLst>
              <a:gd name="adj1" fmla="val 50000"/>
              <a:gd name="adj2" fmla="val 67602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E7D29B-DF1A-E232-DFAE-DD229D6E028C}"/>
              </a:ext>
            </a:extLst>
          </p:cNvPr>
          <p:cNvSpPr txBox="1"/>
          <p:nvPr/>
        </p:nvSpPr>
        <p:spPr>
          <a:xfrm>
            <a:off x="3486717" y="1879081"/>
            <a:ext cx="3486150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+mn-ea"/>
              </a:rPr>
              <a:t>周波数上昇に伴う実効導電率低下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>
                <a:latin typeface="+mn-ea"/>
              </a:rPr>
              <a:t>要因：表皮深さの減少 </a:t>
            </a:r>
            <a:r>
              <a:rPr lang="en-US" altLang="ja-JP" sz="1600" dirty="0">
                <a:latin typeface="+mn-ea"/>
              </a:rPr>
              <a:t>× </a:t>
            </a:r>
            <a:r>
              <a:rPr lang="ja-JP" altLang="en-US" sz="1600" dirty="0">
                <a:latin typeface="+mn-ea"/>
              </a:rPr>
              <a:t>表面凹凸 </a:t>
            </a:r>
            <a:br>
              <a:rPr lang="en-US" altLang="ja-JP" sz="1600" dirty="0">
                <a:latin typeface="+mn-ea"/>
              </a:rPr>
            </a:br>
            <a:r>
              <a:rPr lang="ja-JP" altLang="en-US" sz="1600" dirty="0">
                <a:latin typeface="+mn-ea"/>
              </a:rPr>
              <a:t>➡ 実効的な電流経路の増大</a:t>
            </a:r>
          </a:p>
        </p:txBody>
      </p:sp>
    </p:spTree>
    <p:extLst>
      <p:ext uri="{BB962C8B-B14F-4D97-AF65-F5344CB8AC3E}">
        <p14:creationId xmlns:p14="http://schemas.microsoft.com/office/powerpoint/2010/main" val="56652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DC8B2714-9527-93F5-C411-F3543EEDC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11" r="3392"/>
          <a:stretch>
            <a:fillRect/>
          </a:stretch>
        </p:blipFill>
        <p:spPr>
          <a:xfrm>
            <a:off x="0" y="1133668"/>
            <a:ext cx="6275811" cy="5083175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E8C34D9-4649-4FBA-85AB-C1B57CC7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702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減衰定数の算出結果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D99BFD-35BB-3DB5-78F0-38B33BF04054}"/>
                  </a:ext>
                </a:extLst>
              </p:cNvPr>
              <p:cNvSpPr txBox="1"/>
              <p:nvPr/>
            </p:nvSpPr>
            <p:spPr>
              <a:xfrm>
                <a:off x="5777377" y="2582880"/>
                <a:ext cx="3458721" cy="250209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87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ja-JP" alt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ja-JP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98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 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 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1400" i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ja-JP" altLang="en-US" sz="140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173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 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ja-JP" altLang="en-US" sz="14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ja-JP" altLang="en-US" sz="1400" b="0">
                                  <a:latin typeface="Cambria Math" panose="02040503050406030204" pitchFamily="18" charset="0"/>
                                </a:rPr>
                                <m:t>dB</m:t>
                              </m:r>
                            </m:num>
                            <m:den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1400" b="0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</m:d>
                    </m:oMath>
                  </m:oMathPara>
                </a14:m>
                <a:endParaRPr lang="en-US" altLang="ja-JP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b="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173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f>
                        <m:fPr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ja-JP" altLang="en-US" sz="1400" b="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ja-JP" altLang="en-US" sz="14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sSubSup>
                        <m:sSubSupPr>
                          <m:ctrlPr>
                            <a:rPr lang="ja-JP" alt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ja-JP" altLang="en-US" sz="1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ja-JP" altLang="en-US" sz="1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ja-JP" altLang="en-US" sz="1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rad>
                        <m:radPr>
                          <m:degHide m:val="on"/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ja-JP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ja-JP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b="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b="0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</m:sub>
                              </m:sSub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ja-JP" alt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ja-JP" altLang="en-US" sz="1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rad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ja-JP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ja-JP" altLang="en-US" sz="1400" b="0">
                                  <a:latin typeface="Cambria Math" panose="02040503050406030204" pitchFamily="18" charset="0"/>
                                </a:rPr>
                                <m:t>dB</m:t>
                              </m:r>
                            </m:num>
                            <m:den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1400" b="0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</m:d>
                    </m:oMath>
                  </m:oMathPara>
                </a14:m>
                <a:endParaRPr lang="ja-JP" altLang="en-US" sz="14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D99BFD-35BB-3DB5-78F0-38B33BF04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77" y="2582880"/>
                <a:ext cx="3458721" cy="2502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1023C3-8267-D581-19C6-7C2B3EA8E906}"/>
              </a:ext>
            </a:extLst>
          </p:cNvPr>
          <p:cNvSpPr txBox="1"/>
          <p:nvPr/>
        </p:nvSpPr>
        <p:spPr>
          <a:xfrm>
            <a:off x="5930901" y="1775937"/>
            <a:ext cx="3213099" cy="75097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このような式で実験結果を減衰定数に反映</a:t>
            </a:r>
            <a:endParaRPr lang="en-US" altLang="ja-JP" sz="2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4651C9-21C5-4202-4629-B50E6D4CF4C3}"/>
              </a:ext>
            </a:extLst>
          </p:cNvPr>
          <p:cNvSpPr txBox="1"/>
          <p:nvPr/>
        </p:nvSpPr>
        <p:spPr>
          <a:xfrm>
            <a:off x="1334892" y="3250897"/>
            <a:ext cx="1614952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実測モデル</a:t>
            </a:r>
            <a:br>
              <a:rPr kumimoji="1"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（表面粗さ考慮）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1A8042-6427-9AF2-F7B5-9DC966F1A297}"/>
              </a:ext>
            </a:extLst>
          </p:cNvPr>
          <p:cNvSpPr txBox="1"/>
          <p:nvPr/>
        </p:nvSpPr>
        <p:spPr>
          <a:xfrm>
            <a:off x="1467647" y="4347709"/>
            <a:ext cx="1349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理想モデル</a:t>
            </a:r>
            <a:br>
              <a:rPr kumimoji="1" lang="en-US" altLang="ja-JP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（平滑仮定）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A201890-19F1-84CD-5EB8-1976B691DA9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49844" y="3383280"/>
            <a:ext cx="733156" cy="1292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2898DFA-FECC-0A47-5651-DCFB414D36F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817090" y="4609319"/>
            <a:ext cx="349443" cy="311982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D9B39B-7A79-3682-F309-5618A965012D}"/>
              </a:ext>
            </a:extLst>
          </p:cNvPr>
          <p:cNvSpPr txBox="1"/>
          <p:nvPr/>
        </p:nvSpPr>
        <p:spPr>
          <a:xfrm>
            <a:off x="0" y="630015"/>
            <a:ext cx="923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結論：表面粗さを考慮しない理想モデルは、実際の導体損失を大きく過小評価する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9529C99-62B4-C557-20C0-3E0FCA058FB3}"/>
              </a:ext>
            </a:extLst>
          </p:cNvPr>
          <p:cNvCxnSpPr>
            <a:endCxn id="9" idx="0"/>
          </p:cNvCxnSpPr>
          <p:nvPr/>
        </p:nvCxnSpPr>
        <p:spPr>
          <a:xfrm>
            <a:off x="2139833" y="3774117"/>
            <a:ext cx="2536" cy="573592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5DF18D5-93D6-554A-C8D8-110EB68BA298}"/>
              </a:ext>
            </a:extLst>
          </p:cNvPr>
          <p:cNvSpPr txBox="1"/>
          <p:nvPr/>
        </p:nvSpPr>
        <p:spPr>
          <a:xfrm>
            <a:off x="2400867" y="3831494"/>
            <a:ext cx="2176817" cy="58477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導体損失の差</a:t>
            </a:r>
            <a:br>
              <a:rPr lang="en-US" altLang="ja-JP" sz="1600" dirty="0">
                <a:solidFill>
                  <a:srgbClr val="7030A0"/>
                </a:solidFill>
                <a:latin typeface="+mn-ea"/>
              </a:rPr>
            </a:br>
            <a:r>
              <a:rPr lang="en-US" altLang="ja-JP" sz="1600" dirty="0">
                <a:solidFill>
                  <a:srgbClr val="7030A0"/>
                </a:solidFill>
                <a:latin typeface="+mn-ea"/>
              </a:rPr>
              <a:t>2.62</a:t>
            </a:r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倍 </a:t>
            </a:r>
            <a:r>
              <a:rPr lang="en-US" altLang="ja-JP" sz="1600" dirty="0">
                <a:solidFill>
                  <a:srgbClr val="7030A0"/>
                </a:solidFill>
                <a:latin typeface="+mn-ea"/>
              </a:rPr>
              <a:t>〜 4.64</a:t>
            </a:r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倍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37EADFB-3727-3FA6-CD42-42DB76EF4160}"/>
              </a:ext>
            </a:extLst>
          </p:cNvPr>
          <p:cNvSpPr txBox="1"/>
          <p:nvPr/>
        </p:nvSpPr>
        <p:spPr>
          <a:xfrm>
            <a:off x="5077460" y="6006508"/>
            <a:ext cx="294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➡ </a:t>
            </a:r>
            <a:r>
              <a:rPr lang="en-US" altLang="ja-JP" dirty="0"/>
              <a:t>【</a:t>
            </a:r>
            <a:r>
              <a:rPr lang="ja-JP" altLang="en-US" dirty="0"/>
              <a:t>今後の展望</a:t>
            </a:r>
            <a:r>
              <a:rPr lang="en-US" altLang="ja-JP" dirty="0"/>
              <a:t>】</a:t>
            </a:r>
            <a:r>
              <a:rPr lang="ja-JP" altLang="en-US" dirty="0"/>
              <a:t>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FCDB00E-232C-61E4-BD68-1DAD9BCE7831}"/>
              </a:ext>
            </a:extLst>
          </p:cNvPr>
          <p:cNvSpPr txBox="1"/>
          <p:nvPr/>
        </p:nvSpPr>
        <p:spPr>
          <a:xfrm>
            <a:off x="4023793" y="3279586"/>
            <a:ext cx="1614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総減衰定数</a:t>
            </a:r>
            <a:br>
              <a:rPr lang="en-US" altLang="zh-TW" sz="1400" dirty="0">
                <a:solidFill>
                  <a:srgbClr val="FF0000"/>
                </a:solidFill>
              </a:rPr>
            </a:br>
            <a:r>
              <a:rPr lang="zh-TW" altLang="en-US" sz="1400" dirty="0">
                <a:solidFill>
                  <a:srgbClr val="FF0000"/>
                </a:solidFill>
              </a:rPr>
              <a:t>（最大 </a:t>
            </a:r>
            <a:br>
              <a:rPr lang="en-US" altLang="zh-TW" sz="1400" dirty="0">
                <a:solidFill>
                  <a:srgbClr val="FF0000"/>
                </a:solidFill>
              </a:rPr>
            </a:br>
            <a:r>
              <a:rPr lang="zh-TW" altLang="en-US" sz="1400" dirty="0">
                <a:solidFill>
                  <a:srgbClr val="FF0000"/>
                </a:solidFill>
              </a:rPr>
              <a:t>約</a:t>
            </a:r>
            <a:r>
              <a:rPr lang="en-US" altLang="zh-TW" sz="1400" dirty="0">
                <a:solidFill>
                  <a:srgbClr val="FF0000"/>
                </a:solidFill>
              </a:rPr>
              <a:t>6.2dB/20mm</a:t>
            </a:r>
            <a:r>
              <a:rPr lang="zh-TW" altLang="en-US" sz="1400" dirty="0">
                <a:solidFill>
                  <a:srgbClr val="FF0000"/>
                </a:solidFill>
              </a:rPr>
              <a:t>）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0FC4D2F3-2C4D-2243-14AB-85D23E7C6FB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831269" y="2526912"/>
            <a:ext cx="0" cy="752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3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079DAD-53FC-F0E9-42EB-985E077B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348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今後の展望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2BC2D-8A4D-4AD4-5698-7F9689B2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214909"/>
            <a:ext cx="7886700" cy="50834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測定</a:t>
            </a:r>
            <a:r>
              <a:rPr kumimoji="1" lang="en-US" altLang="ja-JP" dirty="0"/>
              <a:t>】</a:t>
            </a:r>
            <a:r>
              <a:rPr kumimoji="1" lang="ja-JP" altLang="en-US" dirty="0"/>
              <a:t>三次元形状の高精度な定量評価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触針式では捉えきれない微細凹凸をレーザー顕微鏡等で非接触測定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モデル化</a:t>
            </a:r>
            <a:r>
              <a:rPr kumimoji="1" lang="en-US" altLang="ja-JP" dirty="0"/>
              <a:t>】</a:t>
            </a:r>
            <a:r>
              <a:rPr kumimoji="1" lang="ja-JP" altLang="en-US" dirty="0"/>
              <a:t>導体損失の理論予測モデル構築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取得した形状データに</a:t>
            </a:r>
            <a:r>
              <a:rPr kumimoji="1" lang="en-US" altLang="ja-JP" dirty="0"/>
              <a:t>Huray</a:t>
            </a:r>
            <a:r>
              <a:rPr kumimoji="1" lang="ja-JP" altLang="en-US" dirty="0"/>
              <a:t>モデルなどを適用し、物理的な損失予測式を導出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検証</a:t>
            </a:r>
            <a:r>
              <a:rPr kumimoji="1" lang="en-US" altLang="ja-JP" dirty="0"/>
              <a:t>】</a:t>
            </a:r>
            <a:r>
              <a:rPr kumimoji="1" lang="ja-JP" altLang="en-US" dirty="0"/>
              <a:t>電磁界シミュレーションによる解析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FDTD</a:t>
            </a:r>
            <a:r>
              <a:rPr kumimoji="1" lang="ja-JP" altLang="en-US" dirty="0"/>
              <a:t>解析などを用い、実測・計算モデルの妥当性を伝送特性の観点から検証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A055ECD-ACF6-D724-4E02-FEDE7844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40" y="10360523"/>
            <a:ext cx="2970000" cy="1620000"/>
          </a:xfrm>
          <a:prstGeom prst="rect">
            <a:avLst/>
          </a:prstGeom>
        </p:spPr>
      </p:pic>
      <p:pic>
        <p:nvPicPr>
          <p:cNvPr id="15" name="図 14" descr="レーザー顕微鏡&#10;">
            <a:extLst>
              <a:ext uri="{FF2B5EF4-FFF2-40B4-BE49-F238E27FC236}">
                <a16:creationId xmlns:a16="http://schemas.microsoft.com/office/drawing/2014/main" id="{465B145E-1F91-1BAA-50C0-06AEB3A9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0" y="10360523"/>
            <a:ext cx="2970000" cy="16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AF45C91-E7C4-C6ED-B55D-8EB6B2E24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240" y="10360522"/>
            <a:ext cx="2970002" cy="1620000"/>
          </a:xfrm>
          <a:prstGeom prst="rect">
            <a:avLst/>
          </a:prstGeom>
        </p:spPr>
      </p:pic>
      <p:pic>
        <p:nvPicPr>
          <p:cNvPr id="5" name="図 4" descr="レーザー顕微鏡&#10;">
            <a:extLst>
              <a:ext uri="{FF2B5EF4-FFF2-40B4-BE49-F238E27FC236}">
                <a16:creationId xmlns:a16="http://schemas.microsoft.com/office/drawing/2014/main" id="{CD1FBD99-F4CB-6F6D-92B4-F2EEC157F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792"/>
            <a:ext cx="2970000" cy="16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9CD5B-6145-2C5F-AF35-0847671EC0F2}"/>
              </a:ext>
            </a:extLst>
          </p:cNvPr>
          <p:cNvSpPr txBox="1"/>
          <p:nvPr/>
        </p:nvSpPr>
        <p:spPr>
          <a:xfrm>
            <a:off x="0" y="1594958"/>
            <a:ext cx="2570346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1</a:t>
            </a:r>
            <a:br>
              <a:rPr lang="en-US" altLang="ja-JP" b="1" dirty="0"/>
            </a:br>
            <a:r>
              <a:rPr lang="ja-JP" altLang="en-US" b="1" dirty="0"/>
              <a:t>三次元形状の定量評価</a:t>
            </a:r>
            <a:r>
              <a:rPr lang="ja-JP" altLang="en-US" dirty="0"/>
              <a:t> </a:t>
            </a:r>
            <a:br>
              <a:rPr lang="en-US" altLang="ja-JP" dirty="0"/>
            </a:br>
            <a:r>
              <a:rPr lang="ja-JP" altLang="en-US" dirty="0"/>
              <a:t>・共焦点レーザー顕微鏡を使用</a:t>
            </a:r>
            <a:br>
              <a:rPr lang="en-US" altLang="ja-JP" dirty="0"/>
            </a:br>
            <a:r>
              <a:rPr lang="ja-JP" altLang="en-US" dirty="0"/>
              <a:t>・微細凹凸を</a:t>
            </a:r>
            <a:br>
              <a:rPr lang="en-US" altLang="ja-JP" dirty="0"/>
            </a:br>
            <a:r>
              <a:rPr lang="ja-JP" altLang="en-US" dirty="0"/>
              <a:t>非接触で測定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BD4A8E8-2140-9CE3-D142-6416F0323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40" y="3876792"/>
            <a:ext cx="2970000" cy="162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ADEBCC3-57B7-5028-D071-78B36A0BF223}"/>
              </a:ext>
            </a:extLst>
          </p:cNvPr>
          <p:cNvSpPr txBox="1"/>
          <p:nvPr/>
        </p:nvSpPr>
        <p:spPr>
          <a:xfrm>
            <a:off x="3218985" y="1594958"/>
            <a:ext cx="2651707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2</a:t>
            </a:r>
            <a:br>
              <a:rPr lang="en-US" altLang="ja-JP" b="1" dirty="0"/>
            </a:br>
            <a:r>
              <a:rPr lang="ja-JP" altLang="en-US" b="1" dirty="0"/>
              <a:t>導体損失の予測式構築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Huray</a:t>
            </a:r>
            <a:r>
              <a:rPr lang="ja-JP" altLang="en-US" dirty="0"/>
              <a:t>モデル等へ</a:t>
            </a:r>
            <a:br>
              <a:rPr lang="en-US" altLang="ja-JP" dirty="0"/>
            </a:br>
            <a:r>
              <a:rPr lang="ja-JP" altLang="en-US" dirty="0"/>
              <a:t>形状データを適用</a:t>
            </a:r>
            <a:endParaRPr lang="en-US" altLang="ja-JP" dirty="0"/>
          </a:p>
          <a:p>
            <a:r>
              <a:rPr lang="ja-JP" altLang="en-US" dirty="0"/>
              <a:t>・物理的な損失予測式</a:t>
            </a:r>
            <a:br>
              <a:rPr lang="en-US" altLang="ja-JP" dirty="0"/>
            </a:br>
            <a:r>
              <a:rPr lang="ja-JP" altLang="en-US" dirty="0"/>
              <a:t>を導出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3A654A-3A22-0B8B-1C7D-AEDDEEDBB76B}"/>
              </a:ext>
            </a:extLst>
          </p:cNvPr>
          <p:cNvSpPr txBox="1"/>
          <p:nvPr/>
        </p:nvSpPr>
        <p:spPr>
          <a:xfrm>
            <a:off x="6400799" y="1733458"/>
            <a:ext cx="2741773" cy="14773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3</a:t>
            </a:r>
            <a:br>
              <a:rPr lang="en-US" altLang="ja-JP" b="1" dirty="0"/>
            </a:br>
            <a:r>
              <a:rPr lang="ja-JP" altLang="en-US" b="1" dirty="0"/>
              <a:t>電磁界シミュレーション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解析等の実行</a:t>
            </a:r>
            <a:endParaRPr lang="en-US" altLang="ja-JP" dirty="0"/>
          </a:p>
          <a:p>
            <a:r>
              <a:rPr lang="ja-JP" altLang="en-US" dirty="0"/>
              <a:t>・実測値と予測モデルの妥当性を検証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0210E6F-E1EB-4412-6653-867B7E3AF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240" y="3876792"/>
            <a:ext cx="2970002" cy="162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F196D41-C527-0B63-E544-3348F336C53E}"/>
              </a:ext>
            </a:extLst>
          </p:cNvPr>
          <p:cNvSpPr txBox="1"/>
          <p:nvPr/>
        </p:nvSpPr>
        <p:spPr>
          <a:xfrm>
            <a:off x="1" y="681037"/>
            <a:ext cx="9143998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目標：表面粗さによる損失を定量化し、高精度な伝送損失予測モデルを確立する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9CFEF48-0B87-E7F0-F5D3-BB6492BF2A4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570346" y="2472121"/>
            <a:ext cx="6486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8A3703B-8F2B-D1F9-43DE-2C8DC9C4ACB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870692" y="2472121"/>
            <a:ext cx="53010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38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5ED138-4C3E-EC33-9742-E1433EA4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667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714B62-E7BD-C4AE-D609-D3A6EDF2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3933"/>
            <a:ext cx="7886700" cy="4763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【</a:t>
            </a:r>
            <a:r>
              <a:rPr lang="ja-JP" altLang="en-US" sz="2000" b="1" dirty="0"/>
              <a:t>得られた成果</a:t>
            </a:r>
            <a:r>
              <a:rPr lang="en-US" altLang="ja-JP" sz="2000" b="1" dirty="0"/>
              <a:t>】</a:t>
            </a:r>
            <a:br>
              <a:rPr lang="en-US" altLang="ja-JP" sz="2000" b="1" dirty="0"/>
            </a:br>
            <a:r>
              <a:rPr lang="ja-JP" altLang="en-US" sz="2000" dirty="0"/>
              <a:t> </a:t>
            </a:r>
            <a:r>
              <a:rPr lang="en-US" altLang="ja-JP" sz="2000" dirty="0"/>
              <a:t>BCDR</a:t>
            </a:r>
            <a:r>
              <a:rPr lang="ja-JP" altLang="en-US" sz="2000" dirty="0"/>
              <a:t>法で</a:t>
            </a:r>
            <a:r>
              <a:rPr lang="en-US" altLang="ja-JP" sz="2000" dirty="0"/>
              <a:t>MEGTRON6</a:t>
            </a:r>
            <a:r>
              <a:rPr lang="ja-JP" altLang="en-US" sz="2000" dirty="0"/>
              <a:t>の実効導電率を広帯域測定</a:t>
            </a:r>
            <a:br>
              <a:rPr lang="en-US" altLang="ja-JP" sz="2000" dirty="0"/>
            </a:br>
            <a:r>
              <a:rPr lang="ja-JP" altLang="en-US" sz="2000" dirty="0"/>
              <a:t>表面粗さの影響により実効導電率が低下することを確認</a:t>
            </a:r>
            <a:br>
              <a:rPr lang="en-US" altLang="ja-JP" sz="2000" dirty="0"/>
            </a:br>
            <a:r>
              <a:rPr lang="ja-JP" altLang="en-US" sz="2000" dirty="0"/>
              <a:t>➡ </a:t>
            </a:r>
            <a:r>
              <a:rPr lang="ja-JP" altLang="en-US" sz="2000" b="1" dirty="0"/>
              <a:t>導体損失は理想モデルの </a:t>
            </a:r>
            <a:r>
              <a:rPr lang="en-US" altLang="ja-JP" sz="2000" b="1" dirty="0"/>
              <a:t>2.6</a:t>
            </a:r>
            <a:r>
              <a:rPr lang="ja-JP" altLang="en-US" sz="2000" b="1" dirty="0"/>
              <a:t>倍 </a:t>
            </a:r>
            <a:r>
              <a:rPr lang="en-US" altLang="ja-JP" sz="2000" b="1" dirty="0"/>
              <a:t>〜 4.6</a:t>
            </a:r>
            <a:r>
              <a:rPr lang="ja-JP" altLang="en-US" sz="2000" b="1" dirty="0"/>
              <a:t>倍 に増加</a:t>
            </a:r>
            <a:br>
              <a:rPr lang="en-US" altLang="ja-JP" sz="2000" b="1" dirty="0"/>
            </a:br>
            <a:r>
              <a:rPr lang="ja-JP" altLang="en-US" sz="2000" dirty="0"/>
              <a:t>（</a:t>
            </a:r>
            <a:r>
              <a:rPr lang="en-US" altLang="ja-JP" sz="2000" dirty="0"/>
              <a:t>67GHz</a:t>
            </a:r>
            <a:r>
              <a:rPr lang="ja-JP" altLang="en-US" sz="2000" dirty="0"/>
              <a:t>以下の範囲）</a:t>
            </a:r>
          </a:p>
          <a:p>
            <a:pPr marL="0" indent="0">
              <a:buNone/>
            </a:pPr>
            <a:r>
              <a:rPr lang="en-US" altLang="ja-JP" sz="2000" b="1" dirty="0"/>
              <a:t>【</a:t>
            </a:r>
            <a:r>
              <a:rPr lang="ja-JP" altLang="en-US" sz="2000" b="1" dirty="0"/>
              <a:t>今後の展開</a:t>
            </a:r>
            <a:r>
              <a:rPr lang="en-US" altLang="ja-JP" sz="2000" b="1" dirty="0"/>
              <a:t>】</a:t>
            </a:r>
            <a:br>
              <a:rPr lang="en-US" altLang="ja-JP" sz="2000" b="1" dirty="0"/>
            </a:br>
            <a:r>
              <a:rPr lang="ja-JP" altLang="en-US" sz="2000" dirty="0"/>
              <a:t>表面形状の定量化と、</a:t>
            </a:r>
            <a:br>
              <a:rPr lang="en-US" altLang="ja-JP" sz="2000" dirty="0"/>
            </a:br>
            <a:r>
              <a:rPr lang="en-US" altLang="ja-JP" sz="2000" dirty="0"/>
              <a:t>FDTD</a:t>
            </a:r>
            <a:r>
              <a:rPr lang="ja-JP" altLang="en-US" sz="2000" dirty="0"/>
              <a:t>解析等による高精度な伝送損失予測モデルの確立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9D5122D-FF98-E525-29AE-5429508A096D}"/>
              </a:ext>
            </a:extLst>
          </p:cNvPr>
          <p:cNvSpPr txBox="1"/>
          <p:nvPr/>
        </p:nvSpPr>
        <p:spPr>
          <a:xfrm>
            <a:off x="0" y="83635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結論：高周波帯の回路設計には、表面粗さを考慮した導体損失の評価が不可欠</a:t>
            </a:r>
          </a:p>
        </p:txBody>
      </p:sp>
    </p:spTree>
    <p:extLst>
      <p:ext uri="{BB962C8B-B14F-4D97-AF65-F5344CB8AC3E}">
        <p14:creationId xmlns:p14="http://schemas.microsoft.com/office/powerpoint/2010/main" val="136509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1B266-FF6C-D1E1-14D7-06EEE127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890"/>
            <a:ext cx="7886700" cy="624689"/>
          </a:xfrm>
        </p:spPr>
        <p:txBody>
          <a:bodyPr/>
          <a:lstStyle/>
          <a:p>
            <a:r>
              <a:rPr lang="ja-JP" altLang="en-US" dirty="0"/>
              <a:t>研究の背景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3ED7EF-2D3A-4508-A86E-ECCCA1305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152606"/>
                <a:ext cx="7886700" cy="508345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AI,5G/6G</a:t>
                </a:r>
                <a:r>
                  <a:rPr lang="ja-JP" altLang="en-US" sz="2000" dirty="0"/>
                  <a:t>の次世代通信技術は高速で大容量データ送受信が必須</a:t>
                </a:r>
              </a:p>
              <a:p>
                <a:r>
                  <a:rPr lang="ja-JP" altLang="en-US" sz="2000" dirty="0"/>
                  <a:t>高周波ほど通信容量を大きくできる</a:t>
                </a:r>
                <a:br>
                  <a:rPr lang="en-US" altLang="ja-JP" sz="2000" dirty="0"/>
                </a:br>
                <a:r>
                  <a:rPr lang="ja-JP" altLang="en-US" sz="2000" dirty="0"/>
                  <a:t>→データセンターなどでは</a:t>
                </a:r>
                <a:r>
                  <a:rPr lang="en-US" altLang="ja-JP" sz="2000" dirty="0"/>
                  <a:t>100 GHz</a:t>
                </a:r>
                <a:r>
                  <a:rPr lang="ja-JP" altLang="en-US" sz="2000" dirty="0"/>
                  <a:t>帯での通信性能が必要</a:t>
                </a:r>
              </a:p>
              <a:p>
                <a:r>
                  <a:rPr lang="ja-JP" altLang="en-US" sz="2000" dirty="0"/>
                  <a:t>高周波になると信号減衰がある⇐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誘電損失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000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sz="2000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ja-JP" sz="2000" dirty="0"/>
                  <a:t> +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導体損失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lang="en-US" altLang="ja-JP" sz="2000" i="1" dirty="0" err="1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ja-JP" sz="2000" dirty="0"/>
              </a:p>
              <a:p>
                <a:r>
                  <a:rPr lang="ja-JP" altLang="en-US" sz="2000" dirty="0"/>
                  <a:t>従来：研究室内の誘電損失を測定・検討</a:t>
                </a:r>
              </a:p>
              <a:p>
                <a:r>
                  <a:rPr lang="ja-JP" altLang="en-US" sz="2000" dirty="0"/>
                  <a:t>課題：銅箔の表面粗さによる導体損失の定量的データが不足</a:t>
                </a:r>
                <a:endParaRPr lang="en-US" altLang="ja-JP" sz="2000" dirty="0"/>
              </a:p>
              <a:p>
                <a:r>
                  <a:rPr lang="ja-JP" altLang="en-US" sz="2000" dirty="0"/>
                  <a:t>基板と導体を接着するための表面粗さが導体損失に影響？</a:t>
                </a: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3ED7EF-2D3A-4508-A86E-ECCCA1305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152606"/>
                <a:ext cx="7886700" cy="5083454"/>
              </a:xfrm>
              <a:blipFill>
                <a:blip r:embed="rId3"/>
                <a:stretch>
                  <a:fillRect l="-696" t="-11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47B1B5D-1ED7-DEA5-9ED6-1C528D6C248D}"/>
              </a:ext>
            </a:extLst>
          </p:cNvPr>
          <p:cNvGrpSpPr/>
          <p:nvPr/>
        </p:nvGrpSpPr>
        <p:grpSpPr>
          <a:xfrm>
            <a:off x="-2611312" y="3900756"/>
            <a:ext cx="2225252" cy="1514475"/>
            <a:chOff x="2562065" y="4793114"/>
            <a:chExt cx="2225252" cy="1514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オブジェクト 6">
                  <a:extLst>
                    <a:ext uri="{FF2B5EF4-FFF2-40B4-BE49-F238E27FC236}">
                      <a16:creationId xmlns:a16="http://schemas.microsoft.com/office/drawing/2014/main" id="{FF47969D-405F-8FAB-AA80-06CF86BC6C64}"/>
                    </a:ext>
                  </a:extLst>
                </p:cNvPr>
                <p:cNvSpPr txBox="1"/>
                <p:nvPr/>
              </p:nvSpPr>
              <p:spPr>
                <a:xfrm>
                  <a:off x="2715789" y="5586864"/>
                  <a:ext cx="2071528" cy="720725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i="1" dirty="0" err="1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ja-JP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𝜋</m:t>
                                    </m:r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𝑓</m:t>
                                    </m:r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m:rPr>
                                    <m:lit/>
                                  </m:r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/</m:t>
                                </m:r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𝜎</m:t>
                                </m:r>
                              </m:e>
                            </m:rad>
                          </m:num>
                          <m:den>
                            <m:sSub>
                              <m:sSubPr>
                                <m:ctrl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ja-JP" altLang="ja-JP" dirty="0">
                    <a:latin typeface="XITS Math" panose="02000503000000000000" pitchFamily="50" charset="0"/>
                    <a:cs typeface="XITS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7" name="オブジェクト 6">
                  <a:extLst>
                    <a:ext uri="{FF2B5EF4-FFF2-40B4-BE49-F238E27FC236}">
                      <a16:creationId xmlns:a16="http://schemas.microsoft.com/office/drawing/2014/main" id="{FF47969D-405F-8FAB-AA80-06CF86BC6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789" y="5586864"/>
                  <a:ext cx="2071528" cy="7207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オブジェクト 7">
                  <a:extLst>
                    <a:ext uri="{FF2B5EF4-FFF2-40B4-BE49-F238E27FC236}">
                      <a16:creationId xmlns:a16="http://schemas.microsoft.com/office/drawing/2014/main" id="{32DE8883-44BA-999C-850B-6A0EDFC9C0D0}"/>
                    </a:ext>
                  </a:extLst>
                </p:cNvPr>
                <p:cNvSpPr txBox="1"/>
                <p:nvPr/>
              </p:nvSpPr>
              <p:spPr>
                <a:xfrm>
                  <a:off x="2562065" y="4793114"/>
                  <a:ext cx="2225252" cy="79375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ja-JP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ad>
                              <m:radPr>
                                <m:degHide m:val="on"/>
                                <m:ctrlPr>
                                  <a:rPr lang="ja-JP" altLang="ja-JP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ja-JP" altLang="ja-JP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 kern="100">
                                        <a:latin typeface="Cambria Math" panose="02040503050406030204" pitchFamily="18" charset="0"/>
                                        <a:ea typeface="游明朝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ja-JP" kern="100">
                                        <a:latin typeface="Cambria Math" panose="02040503050406030204" pitchFamily="18" charset="0"/>
                                        <a:ea typeface="游明朝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den>
                        </m:f>
                        <m:func>
                          <m:func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i="0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func>
                      </m:oMath>
                    </m:oMathPara>
                  </a14:m>
                  <a:endParaRPr lang="ja-JP" altLang="ja-JP" i="1" kern="100"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オブジェクト 7">
                  <a:extLst>
                    <a:ext uri="{FF2B5EF4-FFF2-40B4-BE49-F238E27FC236}">
                      <a16:creationId xmlns:a16="http://schemas.microsoft.com/office/drawing/2014/main" id="{32DE8883-44BA-999C-850B-6A0EDFC9C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065" y="4793114"/>
                  <a:ext cx="2225252" cy="7937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図 1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6AC7350-25D3-6F56-D90F-FF807FEF5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0421"/>
            <a:ext cx="4211249" cy="235046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A9B0F90-4779-4334-C266-244E5732C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9" b="10879"/>
          <a:stretch/>
        </p:blipFill>
        <p:spPr>
          <a:xfrm>
            <a:off x="4119556" y="3720870"/>
            <a:ext cx="5011340" cy="2138706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3BE62EA-0325-6398-4D43-877843FE654A}"/>
              </a:ext>
            </a:extLst>
          </p:cNvPr>
          <p:cNvSpPr/>
          <p:nvPr/>
        </p:nvSpPr>
        <p:spPr>
          <a:xfrm>
            <a:off x="1065303" y="5888997"/>
            <a:ext cx="198895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損失のイメージ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8613304-21EC-5493-C4C7-826CC5722316}"/>
              </a:ext>
            </a:extLst>
          </p:cNvPr>
          <p:cNvSpPr/>
          <p:nvPr/>
        </p:nvSpPr>
        <p:spPr>
          <a:xfrm>
            <a:off x="5224104" y="5859576"/>
            <a:ext cx="2802242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高周波化のイメージ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FEC88A-5737-2CAA-3B93-6F832619D896}"/>
              </a:ext>
            </a:extLst>
          </p:cNvPr>
          <p:cNvSpPr txBox="1"/>
          <p:nvPr/>
        </p:nvSpPr>
        <p:spPr>
          <a:xfrm>
            <a:off x="0" y="75256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100 GHz</a:t>
            </a:r>
            <a:r>
              <a:rPr lang="ja-JP" altLang="en-US" dirty="0"/>
              <a:t>帯へ向けた信号減衰の抑制には、</a:t>
            </a:r>
            <a:br>
              <a:rPr lang="en-US" altLang="ja-JP" dirty="0"/>
            </a:br>
            <a:r>
              <a:rPr lang="ja-JP" altLang="en-US" dirty="0"/>
              <a:t>未解明な「表面粗さによる導体損失」の評価が不可欠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8FB10B0-2A6A-CA48-6906-83DA192A37DB}"/>
              </a:ext>
            </a:extLst>
          </p:cNvPr>
          <p:cNvSpPr txBox="1"/>
          <p:nvPr/>
        </p:nvSpPr>
        <p:spPr>
          <a:xfrm>
            <a:off x="160867" y="1594731"/>
            <a:ext cx="4411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社会背景</a:t>
            </a:r>
            <a:br>
              <a:rPr lang="en-US" altLang="ja-JP" b="1" dirty="0"/>
            </a:br>
            <a:r>
              <a:rPr lang="en-US" altLang="ja-JP" dirty="0"/>
              <a:t> AI</a:t>
            </a:r>
            <a:r>
              <a:rPr lang="ja-JP" altLang="en-US" dirty="0"/>
              <a:t>、</a:t>
            </a:r>
            <a:r>
              <a:rPr lang="en-US" altLang="ja-JP" dirty="0"/>
              <a:t>5G/Beyond 5G</a:t>
            </a:r>
            <a:r>
              <a:rPr lang="ja-JP" altLang="en-US" dirty="0"/>
              <a:t>の進展</a:t>
            </a:r>
            <a:br>
              <a:rPr lang="en-US" altLang="ja-JP" dirty="0"/>
            </a:br>
            <a:r>
              <a:rPr lang="ja-JP" altLang="en-US" dirty="0"/>
              <a:t>➡ </a:t>
            </a:r>
            <a:r>
              <a:rPr lang="en-US" altLang="ja-JP" b="1" dirty="0"/>
              <a:t>100 GHz</a:t>
            </a:r>
            <a:r>
              <a:rPr lang="ja-JP" altLang="en-US" b="1" dirty="0"/>
              <a:t>帯</a:t>
            </a:r>
            <a:r>
              <a:rPr lang="ja-JP" altLang="en-US" dirty="0"/>
              <a:t>の利用へ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DEEB8054-445F-01C7-E1DB-9CF3186CB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9175" y="1617815"/>
                <a:ext cx="4273799" cy="877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技術的課題</a:t>
                </a:r>
                <a:br>
                  <a:rPr kumimoji="0" lang="en-US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高周波化に伴う信号減衰の増大</a:t>
                </a:r>
                <a:br>
                  <a:rPr kumimoji="0" lang="en-US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（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zh-TW" altLang="en-US" dirty="0">
                        <a:latin typeface="+mn-ea"/>
                      </a:rPr>
                      <m:t>全損失</m:t>
                    </m:r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XITS Math" panose="02000503000000000000" pitchFamily="50" charset="0"/>
                        <a:cs typeface="XITS Math" panose="02000503000000000000" pitchFamily="50" charset="0"/>
                      </a:rPr>
                      <m:t>𝛼</m:t>
                    </m:r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r>
                      <m:rPr>
                        <m:nor/>
                      </m:rPr>
                      <a:rPr kumimoji="0" lang="zh-TW" altLang="en-US" dirty="0">
                        <a:latin typeface="+mn-ea"/>
                      </a:rPr>
                      <m:t>誘電損失</m:t>
                    </m:r>
                    <m:sSub>
                      <m:sSubPr>
                        <m:ctrlP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𝑑</m:t>
                        </m:r>
                      </m:sub>
                    </m:sSub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XITS Math" panose="02000503000000000000" pitchFamily="50" charset="0"/>
                        <a:cs typeface="XITS Math" panose="02000503000000000000" pitchFamily="50" charset="0"/>
                      </a:rPr>
                      <m:t>+</m:t>
                    </m:r>
                    <m:r>
                      <m:rPr>
                        <m:nor/>
                      </m:rPr>
                      <a:rPr kumimoji="0" lang="zh-TW" altLang="en-US" dirty="0">
                        <a:latin typeface="+mn-ea"/>
                      </a:rPr>
                      <m:t>導体損失</m:t>
                    </m:r>
                    <m:sSub>
                      <m:sSubPr>
                        <m:ctrlP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）</a:t>
                </a:r>
              </a:p>
            </p:txBody>
          </p:sp>
        </mc:Choice>
        <mc:Fallback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DEEB8054-445F-01C7-E1DB-9CF3186CB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175" y="1617815"/>
                <a:ext cx="4273799" cy="877163"/>
              </a:xfrm>
              <a:prstGeom prst="rect">
                <a:avLst/>
              </a:prstGeom>
              <a:blipFill>
                <a:blip r:embed="rId9"/>
                <a:stretch>
                  <a:fillRect l="-1141" t="-7639" r="-428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88A29CBC-2F44-8C06-B917-39A0B73C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920" y="2673258"/>
                <a:ext cx="5500160" cy="877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研究のギャップ</a:t>
                </a:r>
                <a:br>
                  <a:rPr kumimoji="0" lang="en-US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 誘電損失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𝑑</m:t>
                        </m:r>
                      </m:sub>
                    </m:sSub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</a:rPr>
                      <m:t> </m:t>
                    </m:r>
                  </m:oMath>
                </a14:m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は評価済みだが、</a:t>
                </a:r>
                <a:br>
                  <a:rPr kumimoji="0" lang="en-US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表面粗さによる導体損失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ja-JP" altLang="ja-JP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𝜶</m:t>
                        </m:r>
                      </m:e>
                      <m:sub>
                        <m:r>
                          <a:rPr kumimoji="0" lang="ja-JP" altLang="ja-JP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 の</a:t>
                </a: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</a:rPr>
                  <a:t>定量的データが不足 </a:t>
                </a:r>
              </a:p>
            </p:txBody>
          </p:sp>
        </mc:Choice>
        <mc:Fallback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88A29CBC-2F44-8C06-B917-39A0B73C6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1920" y="2673258"/>
                <a:ext cx="5500160" cy="877163"/>
              </a:xfrm>
              <a:prstGeom prst="rect">
                <a:avLst/>
              </a:prstGeom>
              <a:blipFill>
                <a:blip r:embed="rId10"/>
                <a:stretch>
                  <a:fillRect l="-998" t="-8392" b="-12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46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表皮効果と表皮粗さの説明">
            <a:extLst>
              <a:ext uri="{FF2B5EF4-FFF2-40B4-BE49-F238E27FC236}">
                <a16:creationId xmlns:a16="http://schemas.microsoft.com/office/drawing/2014/main" id="{86EC2BE0-8C39-B2C7-8625-A6A28E2F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1" b="13164"/>
          <a:stretch>
            <a:fillRect/>
          </a:stretch>
        </p:blipFill>
        <p:spPr>
          <a:xfrm>
            <a:off x="0" y="3168650"/>
            <a:ext cx="9144000" cy="30083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6531F67-164B-BCA4-AEC0-71E14A72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表皮効果と表面粗さの関係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3D3287-D9F5-1AD8-CB57-E16B5F209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表皮深さ </a:t>
                </a:r>
                <a:r>
                  <a:rPr kumimoji="1" lang="en-US" altLang="ja-JP" dirty="0"/>
                  <a:t>: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/</m:t>
                        </m:r>
                        <m:d>
                          <m:dPr>
                            <m:ctrlP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𝜇𝜎</m:t>
                            </m:r>
                          </m:e>
                        </m:d>
                      </m:e>
                    </m:rad>
                  </m:oMath>
                </a14:m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3 GHz</a:t>
                </a:r>
                <a:r>
                  <a:rPr lang="ja-JP" altLang="en-US" dirty="0"/>
                  <a:t>で約</a:t>
                </a:r>
                <a:r>
                  <a:rPr lang="en-US" altLang="ja-JP" dirty="0"/>
                  <a:t>1.1μm</a:t>
                </a:r>
                <a:r>
                  <a:rPr lang="ja-JP" altLang="en-US" dirty="0"/>
                  <a:t>，</a:t>
                </a:r>
                <a:r>
                  <a:rPr lang="en-US" altLang="ja-JP" dirty="0"/>
                  <a:t>30 GHz</a:t>
                </a:r>
                <a:r>
                  <a:rPr lang="ja-JP" altLang="en-US" dirty="0"/>
                  <a:t>で約</a:t>
                </a:r>
                <a:r>
                  <a:rPr lang="en-US" altLang="ja-JP" dirty="0"/>
                  <a:t>0.36 </a:t>
                </a:r>
                <a:r>
                  <a:rPr lang="en-US" altLang="ja-JP" dirty="0" err="1"/>
                  <a:t>μm</a:t>
                </a:r>
                <a:br>
                  <a:rPr lang="en-US" altLang="ja-JP" dirty="0"/>
                </a:br>
                <a:r>
                  <a:rPr lang="ja-JP" altLang="en-US" dirty="0"/>
                  <a:t>→一般的な銅箔の凹凸と同等以下のスケール</a:t>
                </a:r>
                <a:endParaRPr lang="en-US" altLang="ja-JP" dirty="0"/>
              </a:p>
              <a:p>
                <a:endParaRPr kumimoji="1"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3D3287-D9F5-1AD8-CB57-E16B5F209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8A7E4A9-6B3E-B2A5-A5A2-516C54269F2A}"/>
              </a:ext>
            </a:extLst>
          </p:cNvPr>
          <p:cNvSpPr/>
          <p:nvPr/>
        </p:nvSpPr>
        <p:spPr>
          <a:xfrm>
            <a:off x="1657350" y="2726933"/>
            <a:ext cx="102870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低周波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EFBE35B-5FA1-D29C-870A-FA7946EDF00F}"/>
              </a:ext>
            </a:extLst>
          </p:cNvPr>
          <p:cNvSpPr/>
          <p:nvPr/>
        </p:nvSpPr>
        <p:spPr>
          <a:xfrm>
            <a:off x="6353175" y="2726933"/>
            <a:ext cx="102870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高周波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5B50218-47F2-9A9C-0CDF-C3002E4477F3}"/>
              </a:ext>
            </a:extLst>
          </p:cNvPr>
          <p:cNvCxnSpPr>
            <a:cxnSpLocks/>
          </p:cNvCxnSpPr>
          <p:nvPr/>
        </p:nvCxnSpPr>
        <p:spPr>
          <a:xfrm>
            <a:off x="156633" y="3263900"/>
            <a:ext cx="0" cy="1591733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72A7FAE4-8AFF-6A8F-1441-309827E31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1050" y="3280665"/>
            <a:ext cx="4552950" cy="30480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35222E8-2410-870A-215E-DEAEC7BBBE9A}"/>
              </a:ext>
            </a:extLst>
          </p:cNvPr>
          <p:cNvCxnSpPr>
            <a:cxnSpLocks/>
          </p:cNvCxnSpPr>
          <p:nvPr/>
        </p:nvCxnSpPr>
        <p:spPr>
          <a:xfrm>
            <a:off x="4741333" y="3263900"/>
            <a:ext cx="0" cy="266184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99DCE218-4734-C84D-36BA-22483A2D7E54}"/>
                  </a:ext>
                </a:extLst>
              </p:cNvPr>
              <p:cNvSpPr/>
              <p:nvPr/>
            </p:nvSpPr>
            <p:spPr>
              <a:xfrm>
                <a:off x="4799754" y="3263900"/>
                <a:ext cx="1028700" cy="321565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99DCE218-4734-C84D-36BA-22483A2D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54" y="3263900"/>
                <a:ext cx="1028700" cy="321565"/>
              </a:xfrm>
              <a:prstGeom prst="roundRect">
                <a:avLst/>
              </a:prstGeom>
              <a:blipFill>
                <a:blip r:embed="rId6"/>
                <a:stretch>
                  <a:fillRect b="-2264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四角形: 角を丸くする 20">
                <a:extLst>
                  <a:ext uri="{FF2B5EF4-FFF2-40B4-BE49-F238E27FC236}">
                    <a16:creationId xmlns:a16="http://schemas.microsoft.com/office/drawing/2014/main" id="{5F340BE6-D2AF-CB53-C291-2A4ED586D1FA}"/>
                  </a:ext>
                </a:extLst>
              </p:cNvPr>
              <p:cNvSpPr/>
              <p:nvPr/>
            </p:nvSpPr>
            <p:spPr>
              <a:xfrm>
                <a:off x="156633" y="3638009"/>
                <a:ext cx="1028700" cy="321565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四角形: 角を丸くする 20">
                <a:extLst>
                  <a:ext uri="{FF2B5EF4-FFF2-40B4-BE49-F238E27FC236}">
                    <a16:creationId xmlns:a16="http://schemas.microsoft.com/office/drawing/2014/main" id="{5F340BE6-D2AF-CB53-C291-2A4ED586D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3" y="3638009"/>
                <a:ext cx="1028700" cy="321565"/>
              </a:xfrm>
              <a:prstGeom prst="roundRect">
                <a:avLst/>
              </a:prstGeom>
              <a:blipFill>
                <a:blip r:embed="rId7"/>
                <a:stretch>
                  <a:fillRect b="-1132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3A74EBEB-3732-80FB-BEFA-F2608E442AD4}"/>
              </a:ext>
            </a:extLst>
          </p:cNvPr>
          <p:cNvCxnSpPr/>
          <p:nvPr/>
        </p:nvCxnSpPr>
        <p:spPr>
          <a:xfrm>
            <a:off x="436880" y="4302760"/>
            <a:ext cx="366268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91B07B4-F02A-3AB9-4530-046D3956ED42}"/>
              </a:ext>
            </a:extLst>
          </p:cNvPr>
          <p:cNvSpPr/>
          <p:nvPr/>
        </p:nvSpPr>
        <p:spPr>
          <a:xfrm>
            <a:off x="4057650" y="5660606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誘電体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4FAAE10-5B3B-5C29-2FE2-025248A54BA0}"/>
              </a:ext>
            </a:extLst>
          </p:cNvPr>
          <p:cNvSpPr/>
          <p:nvPr/>
        </p:nvSpPr>
        <p:spPr>
          <a:xfrm>
            <a:off x="4057650" y="4777035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導体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32C29CA-49D4-59EE-22C3-53429E0EE276}"/>
              </a:ext>
            </a:extLst>
          </p:cNvPr>
          <p:cNvSpPr/>
          <p:nvPr/>
        </p:nvSpPr>
        <p:spPr>
          <a:xfrm>
            <a:off x="4057650" y="2784132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空気中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5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22BFA-4018-9894-1A97-51095AC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本研究の目的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A4065B-7759-DE8D-CBE5-246C1F8F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93509"/>
            <a:ext cx="8081715" cy="563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dirty="0"/>
              <a:t>目的</a:t>
            </a:r>
            <a:endParaRPr lang="en-US" altLang="ja-JP" dirty="0"/>
          </a:p>
          <a:p>
            <a:r>
              <a:rPr lang="ja-JP" altLang="en-US" dirty="0"/>
              <a:t>表面粗さの影響を含んだ実効導電率を測定し、</a:t>
            </a:r>
            <a:br>
              <a:rPr lang="en-US" altLang="ja-JP" dirty="0"/>
            </a:br>
            <a:r>
              <a:rPr lang="ja-JP" altLang="en-US" dirty="0"/>
              <a:t>高周波帯での導体損失を定量的に評価する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具体的な実施内容</a:t>
            </a:r>
            <a:endParaRPr lang="en-US" altLang="ja-JP" b="1" dirty="0"/>
          </a:p>
          <a:p>
            <a:r>
              <a:rPr lang="ja-JP" altLang="en-US" b="1" dirty="0"/>
              <a:t>① 複素誘電率の測定</a:t>
            </a:r>
            <a:br>
              <a:rPr lang="en-US" altLang="ja-JP" b="1" dirty="0"/>
            </a:br>
            <a:r>
              <a:rPr lang="en-US" altLang="ja-JP" dirty="0"/>
              <a:t>BCDR</a:t>
            </a:r>
            <a:r>
              <a:rPr lang="ja-JP" altLang="en-US" dirty="0"/>
              <a:t>法を用いて </a:t>
            </a:r>
            <a:r>
              <a:rPr lang="en-US" altLang="ja-JP" dirty="0"/>
              <a:t>MEGTRON6 </a:t>
            </a:r>
            <a:r>
              <a:rPr lang="ja-JP" altLang="en-US" dirty="0"/>
              <a:t>を測定（</a:t>
            </a:r>
            <a:r>
              <a:rPr lang="en-US" altLang="ja-JP" dirty="0"/>
              <a:t>10〜110 GHz</a:t>
            </a:r>
            <a:r>
              <a:rPr lang="ja-JP" altLang="en-US" dirty="0"/>
              <a:t>）</a:t>
            </a:r>
          </a:p>
          <a:p>
            <a:r>
              <a:rPr lang="ja-JP" altLang="en-US" b="1" dirty="0"/>
              <a:t>② 実効導電率の測定</a:t>
            </a:r>
            <a:br>
              <a:rPr lang="en-US" altLang="ja-JP" b="1" dirty="0"/>
            </a:br>
            <a:r>
              <a:rPr lang="ja-JP" altLang="en-US" dirty="0"/>
              <a:t>同一手法で、表面粗さを有する銅箔の導電率を評価</a:t>
            </a:r>
          </a:p>
          <a:p>
            <a:r>
              <a:rPr lang="ja-JP" altLang="en-US" b="1" dirty="0"/>
              <a:t>③ 減衰定数の算出</a:t>
            </a:r>
            <a:br>
              <a:rPr lang="en-US" altLang="ja-JP" b="1" dirty="0"/>
            </a:br>
            <a:r>
              <a:rPr lang="ja-JP" altLang="en-US" dirty="0"/>
              <a:t>実効導電率から算出 ➡ 実際の信号伝送への影響を評価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1800" dirty="0"/>
              <a:t>※</a:t>
            </a:r>
            <a:r>
              <a:rPr lang="ja-JP" altLang="en-US" sz="1800" dirty="0"/>
              <a:t>以降の特性評価と考察は、測定が安定する</a:t>
            </a:r>
            <a:r>
              <a:rPr lang="en-US" altLang="ja-JP" sz="1800" dirty="0"/>
              <a:t>【67GHz</a:t>
            </a:r>
            <a:r>
              <a:rPr lang="ja-JP" altLang="en-US" sz="1800" dirty="0"/>
              <a:t>以下</a:t>
            </a:r>
            <a:r>
              <a:rPr lang="en-US" altLang="ja-JP" sz="1800" dirty="0"/>
              <a:t>】</a:t>
            </a:r>
            <a:r>
              <a:rPr lang="ja-JP" altLang="en-US" sz="1800" dirty="0"/>
              <a:t>にフォーカス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11ECF69-064C-0948-BAE7-040693098C2B}"/>
              </a:ext>
            </a:extLst>
          </p:cNvPr>
          <p:cNvSpPr txBox="1">
            <a:spLocks/>
          </p:cNvSpPr>
          <p:nvPr/>
        </p:nvSpPr>
        <p:spPr>
          <a:xfrm>
            <a:off x="628650" y="1562023"/>
            <a:ext cx="7886700" cy="624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856D1F-87BF-81AA-1AD9-33F86BE0872A}"/>
              </a:ext>
            </a:extLst>
          </p:cNvPr>
          <p:cNvSpPr/>
          <p:nvPr/>
        </p:nvSpPr>
        <p:spPr>
          <a:xfrm>
            <a:off x="9216171" y="4671289"/>
            <a:ext cx="1872000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標準銅箔を使用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A1DDA5B-BFFB-39B5-D842-BA608F963803}"/>
              </a:ext>
            </a:extLst>
          </p:cNvPr>
          <p:cNvSpPr/>
          <p:nvPr/>
        </p:nvSpPr>
        <p:spPr>
          <a:xfrm>
            <a:off x="11496680" y="4671289"/>
            <a:ext cx="1872000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複素誘電率測定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82AC437-053B-EBB6-FAD3-E34844022EA3}"/>
              </a:ext>
            </a:extLst>
          </p:cNvPr>
          <p:cNvSpPr/>
          <p:nvPr/>
        </p:nvSpPr>
        <p:spPr>
          <a:xfrm>
            <a:off x="13953358" y="4671289"/>
            <a:ext cx="2144644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実基板銅箔を使用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81CB499-9FB4-4295-9E76-EA4363094555}"/>
              </a:ext>
            </a:extLst>
          </p:cNvPr>
          <p:cNvSpPr/>
          <p:nvPr/>
        </p:nvSpPr>
        <p:spPr>
          <a:xfrm>
            <a:off x="16603805" y="4671289"/>
            <a:ext cx="1444527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導電率測定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180D8FB-648F-A4A0-05F9-499B8A83FC0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1088171" y="4941289"/>
            <a:ext cx="40850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1AC79FF-511C-9271-A5D3-2902237C1E7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3368680" y="4941289"/>
            <a:ext cx="584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55D5A45-22F6-076B-F951-8EB8C732F2D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6098002" y="4941289"/>
            <a:ext cx="5058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29CBCFB-299D-FED2-BCD3-096848E09684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17326068" y="5211289"/>
            <a:ext cx="1" cy="5381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41E2FCF-5426-FD13-C556-88508E985F4B}"/>
              </a:ext>
            </a:extLst>
          </p:cNvPr>
          <p:cNvSpPr/>
          <p:nvPr/>
        </p:nvSpPr>
        <p:spPr>
          <a:xfrm>
            <a:off x="16427636" y="5749439"/>
            <a:ext cx="1796864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減衰定数算出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0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A0791-C895-7BC6-B480-ABF008D0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372"/>
            <a:ext cx="7886700" cy="624689"/>
          </a:xfrm>
        </p:spPr>
        <p:txBody>
          <a:bodyPr/>
          <a:lstStyle/>
          <a:p>
            <a:r>
              <a:rPr lang="ja-JP" altLang="en-US" dirty="0"/>
              <a:t>測定対象の材料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DD947320-786A-9FF6-B253-CED88F78B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68935"/>
              </p:ext>
            </p:extLst>
          </p:nvPr>
        </p:nvGraphicFramePr>
        <p:xfrm>
          <a:off x="297543" y="1191369"/>
          <a:ext cx="8548915" cy="31984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6683">
                  <a:extLst>
                    <a:ext uri="{9D8B030D-6E8A-4147-A177-3AD203B41FA5}">
                      <a16:colId xmlns:a16="http://schemas.microsoft.com/office/drawing/2014/main" val="1207559426"/>
                    </a:ext>
                  </a:extLst>
                </a:gridCol>
                <a:gridCol w="1950860">
                  <a:extLst>
                    <a:ext uri="{9D8B030D-6E8A-4147-A177-3AD203B41FA5}">
                      <a16:colId xmlns:a16="http://schemas.microsoft.com/office/drawing/2014/main" val="2581156767"/>
                    </a:ext>
                  </a:extLst>
                </a:gridCol>
                <a:gridCol w="2090058">
                  <a:extLst>
                    <a:ext uri="{9D8B030D-6E8A-4147-A177-3AD203B41FA5}">
                      <a16:colId xmlns:a16="http://schemas.microsoft.com/office/drawing/2014/main" val="3557191896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297709109"/>
                    </a:ext>
                  </a:extLst>
                </a:gridCol>
              </a:tblGrid>
              <a:tr h="531918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 dirty="0">
                          <a:effectLst/>
                          <a:latin typeface="+mn-ea"/>
                          <a:ea typeface="+mn-ea"/>
                        </a:rPr>
                        <a:t>基板名</a:t>
                      </a:r>
                      <a:endParaRPr lang="en-US" altLang="ja-JP" sz="20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>
                          <a:effectLst/>
                          <a:latin typeface="+mn-ea"/>
                          <a:ea typeface="+mn-ea"/>
                        </a:rPr>
                        <a:t>メーカ名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>
                          <a:effectLst/>
                          <a:latin typeface="+mn-ea"/>
                          <a:ea typeface="+mn-ea"/>
                        </a:rPr>
                        <a:t>公称厚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用途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62874"/>
                  </a:ext>
                </a:extLst>
              </a:tr>
              <a:tr h="1150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L-6504C2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(FR-4)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東芝ケミカル</a:t>
                      </a:r>
                      <a:endParaRPr lang="ja-JP" altLang="en-US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0.3mm</a:t>
                      </a:r>
                      <a:endParaRPr lang="en-US" sz="18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高耐久性、高熱伝導性、低価格であり、</a:t>
                      </a:r>
                      <a:r>
                        <a:rPr lang="en-US" altLang="ja-JP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1GHz</a:t>
                      </a:r>
                      <a:r>
                        <a:rPr lang="ja-JP" altLang="en-US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以下の帯域でよく使われる。</a:t>
                      </a:r>
                      <a:endParaRPr lang="en-US" sz="18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491935"/>
                  </a:ext>
                </a:extLst>
              </a:tr>
              <a:tr h="15159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R-5775GH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(MEGTRON6)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パナソニック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0.3mm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1GHz</a:t>
                      </a:r>
                      <a:r>
                        <a:rPr lang="ja-JP" altLang="en-US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以上・高速通信向け高性能材料。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52515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FEE9A2-1F3F-22F6-143F-39AC5DA7004B}"/>
              </a:ext>
            </a:extLst>
          </p:cNvPr>
          <p:cNvSpPr txBox="1"/>
          <p:nvPr/>
        </p:nvSpPr>
        <p:spPr>
          <a:xfrm>
            <a:off x="9249089" y="4995165"/>
            <a:ext cx="33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【MEGTRON6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】</a:t>
            </a: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•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高周波用低損失基板材料</a:t>
            </a: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•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高速通信機器に使用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7A3704-B663-AC27-75B3-F518BC6E7A97}"/>
              </a:ext>
            </a:extLst>
          </p:cNvPr>
          <p:cNvSpPr txBox="1"/>
          <p:nvPr/>
        </p:nvSpPr>
        <p:spPr>
          <a:xfrm>
            <a:off x="13753497" y="5153070"/>
            <a:ext cx="3674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高性能基板の正確な特性評価が次世代通信技術に必要</a:t>
            </a:r>
            <a:endParaRPr kumimoji="1" lang="ja-JP" altLang="en-US" sz="2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240D031-0E33-FC46-21C2-C173889805C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2621464" y="5502997"/>
            <a:ext cx="1132033" cy="4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6B4700D-7EA1-F734-7F63-0B0642DE505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5590689" y="5860956"/>
            <a:ext cx="0" cy="4265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72D370-D266-1BF9-3A50-6841CDF1AC43}"/>
              </a:ext>
            </a:extLst>
          </p:cNvPr>
          <p:cNvSpPr txBox="1"/>
          <p:nvPr/>
        </p:nvSpPr>
        <p:spPr>
          <a:xfrm>
            <a:off x="13024613" y="6287497"/>
            <a:ext cx="513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このような基板の評価には</a:t>
            </a:r>
            <a:r>
              <a:rPr kumimoji="1" lang="en-US" altLang="ja-JP" sz="2000">
                <a:latin typeface="メイリオ" panose="020B0604030504040204" pitchFamily="50" charset="-128"/>
                <a:ea typeface="メイリオ" panose="020B0604030504040204" pitchFamily="50" charset="-128"/>
              </a:rPr>
              <a:t>BCDR</a:t>
            </a:r>
            <a:r>
              <a:rPr kumimoji="1"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法が有効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7E3B0A-4E8F-2FAC-D188-DB9578740BB8}"/>
              </a:ext>
            </a:extLst>
          </p:cNvPr>
          <p:cNvSpPr txBox="1"/>
          <p:nvPr/>
        </p:nvSpPr>
        <p:spPr>
          <a:xfrm>
            <a:off x="9424610" y="4581840"/>
            <a:ext cx="581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FR4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は先行研究で測定．今回は測定していない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CFCCC2F-1D95-496E-5B8A-2C10819BEC89}"/>
              </a:ext>
            </a:extLst>
          </p:cNvPr>
          <p:cNvSpPr txBox="1"/>
          <p:nvPr/>
        </p:nvSpPr>
        <p:spPr>
          <a:xfrm>
            <a:off x="0" y="6414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次世代通信（</a:t>
            </a:r>
            <a:r>
              <a:rPr lang="en-US" altLang="ja-JP" dirty="0"/>
              <a:t>5G/6G</a:t>
            </a:r>
            <a:r>
              <a:rPr lang="ja-JP" altLang="en-US" dirty="0"/>
              <a:t>）に不可欠な低損失基板「</a:t>
            </a:r>
            <a:r>
              <a:rPr lang="en-US" altLang="ja-JP" dirty="0"/>
              <a:t>MEGTRON6</a:t>
            </a:r>
            <a:r>
              <a:rPr lang="ja-JP" altLang="en-US" dirty="0"/>
              <a:t>」を評価対象に選定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B07E29F-3AF5-8D22-0627-43C4741AD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4596898"/>
            <a:ext cx="761999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【選定の理由】</a:t>
            </a:r>
            <a:b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次世代通信への対応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5G基地局や高速通信機器に採用される高性能材料</a:t>
            </a:r>
            <a:b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評価の必要性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高周波領域での精密な特性評価が不可欠</a:t>
            </a:r>
            <a:b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手法の整合性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BCDR法は、このような低損失材料の評価に極めて有効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※ FR-4（汎用基板）は先行研究で評価済みのため、今回は対象外 </a:t>
            </a:r>
          </a:p>
        </p:txBody>
      </p:sp>
    </p:spTree>
    <p:extLst>
      <p:ext uri="{BB962C8B-B14F-4D97-AF65-F5344CB8AC3E}">
        <p14:creationId xmlns:p14="http://schemas.microsoft.com/office/powerpoint/2010/main" val="21549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FDD6139-8454-83CD-56D4-8BD42087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5AAE88-A524-C555-ADC8-9C45C9B5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6445"/>
            <a:ext cx="7886700" cy="624689"/>
          </a:xfrm>
        </p:spPr>
        <p:txBody>
          <a:bodyPr/>
          <a:lstStyle/>
          <a:p>
            <a:r>
              <a:rPr lang="en-US" altLang="ja-JP"/>
              <a:t>BCDR</a:t>
            </a:r>
            <a:r>
              <a:rPr lang="ja-JP" altLang="en-US"/>
              <a:t>法による測定方法</a:t>
            </a:r>
            <a:endParaRPr kumimoji="1" lang="ja-JP" altLang="en-US" sz="2800"/>
          </a:p>
        </p:txBody>
      </p:sp>
      <p:sp>
        <p:nvSpPr>
          <p:cNvPr id="10" name="角丸四角形 8">
            <a:extLst>
              <a:ext uri="{FF2B5EF4-FFF2-40B4-BE49-F238E27FC236}">
                <a16:creationId xmlns:a16="http://schemas.microsoft.com/office/drawing/2014/main" id="{B3B4EE37-1740-BE9C-38BA-389B0C6CCC64}"/>
              </a:ext>
            </a:extLst>
          </p:cNvPr>
          <p:cNvSpPr/>
          <p:nvPr/>
        </p:nvSpPr>
        <p:spPr>
          <a:xfrm>
            <a:off x="262464" y="1098649"/>
            <a:ext cx="8619070" cy="5189995"/>
          </a:xfrm>
          <a:prstGeom prst="roundRect">
            <a:avLst>
              <a:gd name="adj" fmla="val 4013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1">
            <a:extLst>
              <a:ext uri="{FF2B5EF4-FFF2-40B4-BE49-F238E27FC236}">
                <a16:creationId xmlns:a16="http://schemas.microsoft.com/office/drawing/2014/main" id="{243C7D4A-729B-E2B3-CB46-BB72DF9E1649}"/>
              </a:ext>
            </a:extLst>
          </p:cNvPr>
          <p:cNvSpPr/>
          <p:nvPr/>
        </p:nvSpPr>
        <p:spPr>
          <a:xfrm>
            <a:off x="262464" y="1098649"/>
            <a:ext cx="4889085" cy="534832"/>
          </a:xfrm>
          <a:prstGeom prst="roundRect">
            <a:avLst>
              <a:gd name="adj" fmla="val 37579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BCDR</a:t>
            </a:r>
            <a:r>
              <a:rPr kumimoji="1" lang="ja-JP" altLang="en-US" sz="2400" b="1" dirty="0">
                <a:solidFill>
                  <a:schemeClr val="tx1"/>
                </a:solidFill>
              </a:rPr>
              <a:t>法（平衡円板共振器法）</a:t>
            </a:r>
          </a:p>
        </p:txBody>
      </p:sp>
      <p:pic>
        <p:nvPicPr>
          <p:cNvPr id="24" name="コンテンツ プレースホルダー 4">
            <a:extLst>
              <a:ext uri="{FF2B5EF4-FFF2-40B4-BE49-F238E27FC236}">
                <a16:creationId xmlns:a16="http://schemas.microsoft.com/office/drawing/2014/main" id="{98FD4552-4DA5-7487-24F1-1F707E80C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 bwMode="auto">
          <a:xfrm>
            <a:off x="-4076083" y="1192904"/>
            <a:ext cx="3790950" cy="22903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2370AC51-296A-D547-C782-00672C18D8DD}"/>
              </a:ext>
            </a:extLst>
          </p:cNvPr>
          <p:cNvGrpSpPr/>
          <p:nvPr/>
        </p:nvGrpSpPr>
        <p:grpSpPr>
          <a:xfrm>
            <a:off x="188366" y="2417577"/>
            <a:ext cx="7443744" cy="2776348"/>
            <a:chOff x="188366" y="1752600"/>
            <a:chExt cx="7443744" cy="2776348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80CF099B-F092-E51D-AB13-EDCCEA2C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7356" y="2008948"/>
              <a:ext cx="2518562" cy="2520000"/>
            </a:xfrm>
            <a:prstGeom prst="rect">
              <a:avLst/>
            </a:prstGeom>
          </p:spPr>
        </p:pic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21C61D5A-A2C0-D48A-2D0F-005D5558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11833" y="2008948"/>
              <a:ext cx="2518562" cy="2520000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A6816B93-7A07-B48A-7931-2794DE858695}"/>
                </a:ext>
              </a:extLst>
            </p:cNvPr>
            <p:cNvSpPr txBox="1"/>
            <p:nvPr/>
          </p:nvSpPr>
          <p:spPr>
            <a:xfrm>
              <a:off x="3690387" y="2388432"/>
              <a:ext cx="895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+mn-ea"/>
                </a:rPr>
                <a:t>銅電極</a:t>
              </a:r>
            </a:p>
          </p:txBody>
        </p: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E0996C5-2F30-341D-4CFA-7CEDA424B632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4585685" y="2573098"/>
              <a:ext cx="1451196" cy="14058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91D1A05-B6CE-DEB1-B6DA-1C97BDA3490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2226764" y="2573098"/>
              <a:ext cx="146362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2449DDC-0E3D-9142-3313-E18BBBF3DB8F}"/>
                </a:ext>
              </a:extLst>
            </p:cNvPr>
            <p:cNvSpPr txBox="1"/>
            <p:nvPr/>
          </p:nvSpPr>
          <p:spPr>
            <a:xfrm>
              <a:off x="3690387" y="2984984"/>
              <a:ext cx="895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+mn-ea"/>
                </a:rPr>
                <a:t>誘電体</a:t>
              </a: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7865E44F-456D-7914-C156-F49DEDF97A5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840782" y="3115929"/>
              <a:ext cx="1849605" cy="537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EB17793-B794-C538-8B08-9BD49BA3874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4585685" y="3109395"/>
              <a:ext cx="1451196" cy="60255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FD7D4CF-FB9A-6047-EA5F-982C2381CD51}"/>
                </a:ext>
              </a:extLst>
            </p:cNvPr>
            <p:cNvSpPr txBox="1"/>
            <p:nvPr/>
          </p:nvSpPr>
          <p:spPr>
            <a:xfrm>
              <a:off x="3565956" y="3581537"/>
              <a:ext cx="1144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+mn-ea"/>
                </a:rPr>
                <a:t>銅板電極</a:t>
              </a: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D444CDE-E986-F740-B424-2FFEDF54F17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713605" y="3429000"/>
              <a:ext cx="1852351" cy="3372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29FD071-5596-64D7-29EB-6D14B8C00406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4710118" y="3766203"/>
              <a:ext cx="1466464" cy="105937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0A4131A1-73FD-A8A4-ED4D-B3AE81BF8DC1}"/>
                </a:ext>
              </a:extLst>
            </p:cNvPr>
            <p:cNvSpPr txBox="1"/>
            <p:nvPr/>
          </p:nvSpPr>
          <p:spPr>
            <a:xfrm>
              <a:off x="3460694" y="1889425"/>
              <a:ext cx="135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+mn-ea"/>
                </a:rPr>
                <a:t>同軸励振線</a:t>
              </a: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86837A-1FC6-59F7-83AF-8FAD042466E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815378" y="2074091"/>
              <a:ext cx="1317958" cy="12300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EC20BB22-3425-ECA1-4A10-A8FB6BE2FE2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543050" y="2074091"/>
              <a:ext cx="1917644" cy="765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88B29781-40F0-857B-5092-995ADED8DA7B}"/>
                </a:ext>
              </a:extLst>
            </p:cNvPr>
            <p:cNvCxnSpPr>
              <a:cxnSpLocks/>
            </p:cNvCxnSpPr>
            <p:nvPr/>
          </p:nvCxnSpPr>
          <p:spPr>
            <a:xfrm>
              <a:off x="1245165" y="1752600"/>
              <a:ext cx="0" cy="635832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97899E7-F0E9-8844-D78A-1361373AAB76}"/>
                </a:ext>
              </a:extLst>
            </p:cNvPr>
            <p:cNvSpPr txBox="1"/>
            <p:nvPr/>
          </p:nvSpPr>
          <p:spPr>
            <a:xfrm>
              <a:off x="188366" y="1809623"/>
              <a:ext cx="1133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solidFill>
                    <a:schemeClr val="accent1"/>
                  </a:solidFill>
                  <a:latin typeface="+mn-ea"/>
                </a:rPr>
                <a:t>RF</a:t>
              </a:r>
              <a:r>
                <a:rPr lang="ja-JP" altLang="en-US">
                  <a:solidFill>
                    <a:schemeClr val="accent1"/>
                  </a:solidFill>
                  <a:latin typeface="+mn-ea"/>
                </a:rPr>
                <a:t>信号</a:t>
              </a: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27F1A6BE-6A1E-8CBD-4041-AC51CC64F19F}"/>
                </a:ext>
              </a:extLst>
            </p:cNvPr>
            <p:cNvCxnSpPr>
              <a:cxnSpLocks/>
            </p:cNvCxnSpPr>
            <p:nvPr/>
          </p:nvCxnSpPr>
          <p:spPr>
            <a:xfrm>
              <a:off x="6452754" y="1752600"/>
              <a:ext cx="0" cy="635832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2BFC9A2-12CE-EE8B-9316-FE0670D598CA}"/>
                </a:ext>
              </a:extLst>
            </p:cNvPr>
            <p:cNvSpPr txBox="1"/>
            <p:nvPr/>
          </p:nvSpPr>
          <p:spPr>
            <a:xfrm>
              <a:off x="6498512" y="1809623"/>
              <a:ext cx="1133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solidFill>
                    <a:schemeClr val="accent1"/>
                  </a:solidFill>
                  <a:latin typeface="+mn-ea"/>
                </a:rPr>
                <a:t>RF</a:t>
              </a:r>
              <a:r>
                <a:rPr lang="ja-JP" altLang="en-US">
                  <a:solidFill>
                    <a:schemeClr val="accent1"/>
                  </a:solidFill>
                  <a:latin typeface="+mn-ea"/>
                </a:rPr>
                <a:t>信号</a:t>
              </a:r>
            </a:p>
          </p:txBody>
        </p:sp>
      </p:grp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F117686-EC68-61D1-B18E-14FA4AE7C09C}"/>
              </a:ext>
            </a:extLst>
          </p:cNvPr>
          <p:cNvSpPr txBox="1"/>
          <p:nvPr/>
        </p:nvSpPr>
        <p:spPr>
          <a:xfrm>
            <a:off x="352270" y="5374602"/>
            <a:ext cx="3550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Step 1</a:t>
            </a:r>
            <a:r>
              <a:rPr lang="ja-JP" altLang="en-US" sz="1600" b="1" dirty="0"/>
              <a:t>：基準の測定</a:t>
            </a:r>
            <a:br>
              <a:rPr lang="en-US" altLang="ja-JP" sz="1600" b="1" dirty="0"/>
            </a:br>
            <a:r>
              <a:rPr lang="ja-JP" altLang="en-US" sz="1600" dirty="0"/>
              <a:t> 平滑な標準銅箔を使用</a:t>
            </a:r>
            <a:br>
              <a:rPr lang="en-US" altLang="ja-JP" sz="1600" dirty="0"/>
            </a:br>
            <a:r>
              <a:rPr lang="ja-JP" altLang="en-US" sz="1600" dirty="0"/>
              <a:t> ➡ 基板樹脂の</a:t>
            </a:r>
            <a:r>
              <a:rPr lang="ja-JP" altLang="en-US" sz="1600" b="1" dirty="0"/>
              <a:t>複素誘電率</a:t>
            </a:r>
            <a:r>
              <a:rPr lang="ja-JP" altLang="en-US" sz="1600" dirty="0"/>
              <a:t>を決定</a:t>
            </a:r>
            <a:endParaRPr lang="ja-JP" altLang="en-US" sz="1600" dirty="0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D530A20-0E37-72AA-F46C-6D32EE6C5A74}"/>
              </a:ext>
            </a:extLst>
          </p:cNvPr>
          <p:cNvSpPr txBox="1"/>
          <p:nvPr/>
        </p:nvSpPr>
        <p:spPr>
          <a:xfrm>
            <a:off x="4294464" y="5374602"/>
            <a:ext cx="4408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Step 2</a:t>
            </a:r>
            <a:r>
              <a:rPr lang="ja-JP" altLang="en-US" sz="1600" b="1" dirty="0"/>
              <a:t>：表面粗さの評価</a:t>
            </a:r>
            <a:br>
              <a:rPr lang="en-US" altLang="ja-JP" sz="1600" b="1" dirty="0"/>
            </a:br>
            <a:r>
              <a:rPr lang="ja-JP" altLang="en-US" sz="1600" dirty="0"/>
              <a:t> 実基板の銅箔を使用 </a:t>
            </a:r>
            <a:br>
              <a:rPr lang="en-US" altLang="ja-JP" sz="1600" dirty="0"/>
            </a:br>
            <a:r>
              <a:rPr lang="ja-JP" altLang="en-US" sz="1600" dirty="0"/>
              <a:t>➡ </a:t>
            </a:r>
            <a:r>
              <a:rPr lang="en-US" altLang="ja-JP" sz="1600" dirty="0"/>
              <a:t>Step 1</a:t>
            </a:r>
            <a:r>
              <a:rPr lang="ja-JP" altLang="en-US" sz="1600" dirty="0"/>
              <a:t>の損失を差し引き</a:t>
            </a:r>
            <a:r>
              <a:rPr lang="ja-JP" altLang="en-US" sz="1600" b="1" dirty="0"/>
              <a:t>実効導電率</a:t>
            </a:r>
            <a:r>
              <a:rPr lang="ja-JP" altLang="en-US" sz="1600" dirty="0"/>
              <a:t>を算出</a:t>
            </a:r>
            <a:endParaRPr lang="ja-JP" altLang="en-US" sz="1600" dirty="0">
              <a:latin typeface="+mn-ea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B042C2F-00F3-8D8E-1F9F-B9EFFC30FC15}"/>
              </a:ext>
            </a:extLst>
          </p:cNvPr>
          <p:cNvSpPr/>
          <p:nvPr/>
        </p:nvSpPr>
        <p:spPr>
          <a:xfrm>
            <a:off x="262463" y="1800515"/>
            <a:ext cx="1964301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誘電体で銅板電極を挟み，圧着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B063B376-C425-759B-D3A7-67FE4193482C}"/>
              </a:ext>
            </a:extLst>
          </p:cNvPr>
          <p:cNvSpPr/>
          <p:nvPr/>
        </p:nvSpPr>
        <p:spPr>
          <a:xfrm>
            <a:off x="2542972" y="1800515"/>
            <a:ext cx="1676339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RF</a:t>
            </a:r>
            <a:r>
              <a:rPr lang="ja-JP" altLang="en-US" sz="1600" dirty="0">
                <a:solidFill>
                  <a:schemeClr val="tx1"/>
                </a:solidFill>
              </a:rPr>
              <a:t>信号入力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879F10FB-7978-1E3F-CC61-452F15013259}"/>
              </a:ext>
            </a:extLst>
          </p:cNvPr>
          <p:cNvSpPr/>
          <p:nvPr/>
        </p:nvSpPr>
        <p:spPr>
          <a:xfrm>
            <a:off x="5028148" y="1800515"/>
            <a:ext cx="1920486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共振信号を測定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FA370BB-AAD3-0235-1DFD-8A0AE7A2546C}"/>
              </a:ext>
            </a:extLst>
          </p:cNvPr>
          <p:cNvSpPr/>
          <p:nvPr/>
        </p:nvSpPr>
        <p:spPr>
          <a:xfrm>
            <a:off x="7573911" y="1800515"/>
            <a:ext cx="1293545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評価・計算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F39216F-76EF-EDB9-40F9-B0529E8C5691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226764" y="2070515"/>
            <a:ext cx="316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3E1C5879-3939-3831-AC04-01AF2434070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219311" y="2070515"/>
            <a:ext cx="808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1EBFBAF-EA89-4FAF-1310-6A9A12412F6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948634" y="2070515"/>
            <a:ext cx="62527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DEBA2BF-948D-72CE-7820-5401B639A310}"/>
              </a:ext>
            </a:extLst>
          </p:cNvPr>
          <p:cNvSpPr txBox="1"/>
          <p:nvPr/>
        </p:nvSpPr>
        <p:spPr>
          <a:xfrm>
            <a:off x="0" y="692438"/>
            <a:ext cx="9171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段階の測定プロセスにより、樹脂の損失と表面粗さによる損失を分離して評価する</a:t>
            </a:r>
          </a:p>
        </p:txBody>
      </p:sp>
    </p:spTree>
    <p:extLst>
      <p:ext uri="{BB962C8B-B14F-4D97-AF65-F5344CB8AC3E}">
        <p14:creationId xmlns:p14="http://schemas.microsoft.com/office/powerpoint/2010/main" val="123275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F0AE56-62A9-61E0-74CA-3EA8E65D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2091"/>
            <a:ext cx="7886700" cy="624689"/>
          </a:xfrm>
        </p:spPr>
        <p:txBody>
          <a:bodyPr/>
          <a:lstStyle/>
          <a:p>
            <a:r>
              <a:rPr lang="ja-JP" altLang="en-US" dirty="0"/>
              <a:t>測定精度の担保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4BEF4DD-1E32-EEB5-7B77-FD5B1F3C4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80303"/>
            <a:ext cx="4620040" cy="40877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0F83DF-E191-836A-27A6-F04E6F7B7BF4}"/>
              </a:ext>
            </a:extLst>
          </p:cNvPr>
          <p:cNvSpPr txBox="1"/>
          <p:nvPr/>
        </p:nvSpPr>
        <p:spPr>
          <a:xfrm>
            <a:off x="5083804" y="1174372"/>
            <a:ext cx="4060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+mn-ea"/>
              </a:rPr>
              <a:t>①</a:t>
            </a:r>
            <a:r>
              <a:rPr lang="en-US" altLang="ja-JP" sz="1600" dirty="0">
                <a:latin typeface="+mn-ea"/>
              </a:rPr>
              <a:t>Shim</a:t>
            </a:r>
            <a:r>
              <a:rPr lang="ja-JP" altLang="en-US" sz="1600" dirty="0">
                <a:latin typeface="+mn-ea"/>
              </a:rPr>
              <a:t>シート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/>
              <a:t>位置決め用</a:t>
            </a:r>
            <a:endParaRPr lang="en-US" altLang="ja-JP" sz="1600" dirty="0"/>
          </a:p>
          <a:p>
            <a:r>
              <a:rPr lang="ja-JP" altLang="en-US" sz="1600" dirty="0"/>
              <a:t>➡ 円板導体の中心位置を正確に合わせる</a:t>
            </a:r>
            <a:endParaRPr lang="ja-JP" altLang="en-US" sz="1600" dirty="0">
              <a:latin typeface="+mn-ea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0DF952E-85F3-2A85-3934-38D7A12CB4F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540000" y="1589871"/>
            <a:ext cx="2543804" cy="2118529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97E1C43-914F-6E5D-9934-D6F337D110D7}"/>
              </a:ext>
            </a:extLst>
          </p:cNvPr>
          <p:cNvSpPr txBox="1"/>
          <p:nvPr/>
        </p:nvSpPr>
        <p:spPr>
          <a:xfrm>
            <a:off x="5083804" y="2302886"/>
            <a:ext cx="4060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+mn-ea"/>
              </a:rPr>
              <a:t>②クランプ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/>
              <a:t>圧着力の管理</a:t>
            </a:r>
            <a:br>
              <a:rPr lang="en-US" altLang="ja-JP" sz="1600" dirty="0"/>
            </a:br>
            <a:r>
              <a:rPr lang="ja-JP" altLang="en-US" sz="1600" b="1" dirty="0"/>
              <a:t>デジタルトルクレンチ</a:t>
            </a:r>
            <a:r>
              <a:rPr lang="ja-JP" altLang="en-US" sz="1600" dirty="0"/>
              <a:t> を使用</a:t>
            </a:r>
            <a:br>
              <a:rPr lang="en-US" altLang="ja-JP" sz="1600" dirty="0"/>
            </a:br>
            <a:r>
              <a:rPr lang="ja-JP" altLang="en-US" sz="1600" dirty="0"/>
              <a:t>圧着力を常に一定に保つ</a:t>
            </a:r>
            <a:endParaRPr lang="ja-JP" altLang="en-US" sz="1600" dirty="0">
              <a:latin typeface="+mn-ea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A986FAF-767F-DBA8-D7BC-75F85FCC25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67200" y="2856884"/>
            <a:ext cx="816604" cy="360273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7B2C31-818B-FA8E-748B-6914E8DE12AC}"/>
              </a:ext>
            </a:extLst>
          </p:cNvPr>
          <p:cNvSpPr txBox="1"/>
          <p:nvPr/>
        </p:nvSpPr>
        <p:spPr>
          <a:xfrm>
            <a:off x="628650" y="5106540"/>
            <a:ext cx="7227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③ 測定前の準備</a:t>
            </a:r>
            <a:endParaRPr lang="en-US" altLang="ja-JP" sz="1600" dirty="0"/>
          </a:p>
          <a:p>
            <a:r>
              <a:rPr lang="en-US" altLang="ja-JP" sz="1600" b="1" dirty="0"/>
              <a:t>SOLT</a:t>
            </a:r>
            <a:r>
              <a:rPr lang="ja-JP" altLang="en-US" sz="1600" b="1" dirty="0"/>
              <a:t>校正</a:t>
            </a:r>
            <a:r>
              <a:rPr lang="ja-JP" altLang="en-US" sz="1600" dirty="0"/>
              <a:t> の実施</a:t>
            </a:r>
            <a:endParaRPr lang="en-US" altLang="ja-JP" sz="1600" dirty="0"/>
          </a:p>
          <a:p>
            <a:r>
              <a:rPr lang="ja-JP" altLang="en-US" sz="1600" dirty="0"/>
              <a:t>➡ 共振波形の安定を確認してからデータ取得</a:t>
            </a:r>
            <a:endParaRPr lang="en-US" altLang="ja-JP" sz="1600" dirty="0"/>
          </a:p>
          <a:p>
            <a:r>
              <a:rPr lang="ja-JP" altLang="en-US" sz="1600" dirty="0"/>
              <a:t> 　 ⚠️ </a:t>
            </a:r>
            <a:r>
              <a:rPr lang="ja-JP" altLang="en-US" sz="1600" b="1" dirty="0"/>
              <a:t>不安定な場合 ➡ ①②からやり直し</a:t>
            </a:r>
            <a:endParaRPr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B1FA2E-3DAF-E2BC-15F3-EF95D367E14B}"/>
              </a:ext>
            </a:extLst>
          </p:cNvPr>
          <p:cNvSpPr txBox="1"/>
          <p:nvPr/>
        </p:nvSpPr>
        <p:spPr>
          <a:xfrm>
            <a:off x="0" y="532115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目的：ミリ波帯特有の誤差要因（位置ズレ・圧着力のばらつき）を排除</a:t>
            </a:r>
          </a:p>
        </p:txBody>
      </p:sp>
    </p:spTree>
    <p:extLst>
      <p:ext uri="{BB962C8B-B14F-4D97-AF65-F5344CB8AC3E}">
        <p14:creationId xmlns:p14="http://schemas.microsoft.com/office/powerpoint/2010/main" val="297374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8EEF4-2421-DCA6-9417-90DF8DE5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測定結果①　</a:t>
            </a:r>
            <a:r>
              <a:rPr kumimoji="1" lang="en-US" altLang="ja-JP" dirty="0"/>
              <a:t>S</a:t>
            </a:r>
            <a:r>
              <a:rPr kumimoji="1" lang="ja-JP" altLang="en-US" dirty="0"/>
              <a:t>パラメータ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C776C9D-9FFD-C145-5FA8-591AF27DD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81077" y="793967"/>
            <a:ext cx="6390249" cy="4792689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75B8B2-92AE-2EC5-796B-293C8C30156A}"/>
              </a:ext>
            </a:extLst>
          </p:cNvPr>
          <p:cNvSpPr txBox="1"/>
          <p:nvPr/>
        </p:nvSpPr>
        <p:spPr>
          <a:xfrm>
            <a:off x="656936" y="5715069"/>
            <a:ext cx="5862400" cy="4162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dirty="0"/>
              <a:t>➡ この値を使って次の</a:t>
            </a:r>
            <a:r>
              <a:rPr lang="en-US" altLang="ja-JP" sz="2000" dirty="0"/>
              <a:t>【</a:t>
            </a:r>
            <a:r>
              <a:rPr lang="ja-JP" altLang="en-US" sz="2000" dirty="0"/>
              <a:t>複素誘電率</a:t>
            </a:r>
            <a:r>
              <a:rPr lang="en-US" altLang="ja-JP" sz="2000" dirty="0"/>
              <a:t>】</a:t>
            </a:r>
            <a:r>
              <a:rPr lang="ja-JP" altLang="en-US" sz="2000" dirty="0"/>
              <a:t>の算出へ</a:t>
            </a:r>
            <a:endParaRPr lang="en-US" altLang="ja-JP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6F2357C-1CCD-4141-D918-E650C400F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295713" y="1511687"/>
            <a:ext cx="5112833" cy="3834625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33BD703-9127-32B5-BCB5-F6176F11CF39}"/>
              </a:ext>
            </a:extLst>
          </p:cNvPr>
          <p:cNvGrpSpPr/>
          <p:nvPr/>
        </p:nvGrpSpPr>
        <p:grpSpPr>
          <a:xfrm>
            <a:off x="2538013" y="2466006"/>
            <a:ext cx="755699" cy="1192005"/>
            <a:chOff x="1903387" y="2296952"/>
            <a:chExt cx="755699" cy="1192005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D9485C4-7065-03F5-6204-C70299AB0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9319" y="2935106"/>
              <a:ext cx="223837" cy="0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5684F0D-354A-6944-29C9-E8E055B1A034}"/>
                    </a:ext>
                  </a:extLst>
                </p:cNvPr>
                <p:cNvSpPr txBox="1"/>
                <p:nvPr/>
              </p:nvSpPr>
              <p:spPr>
                <a:xfrm>
                  <a:off x="1903387" y="3063520"/>
                  <a:ext cx="755699" cy="425437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b="0" i="1" kern="100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ja-JP" sz="1400" b="0" i="1" kern="100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5684F0D-354A-6944-29C9-E8E055B1A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387" y="3063520"/>
                  <a:ext cx="755699" cy="4254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9FCAA11-3611-4A68-5F48-C1C2904C4544}"/>
                    </a:ext>
                  </a:extLst>
                </p:cNvPr>
                <p:cNvSpPr txBox="1"/>
                <p:nvPr/>
              </p:nvSpPr>
              <p:spPr>
                <a:xfrm>
                  <a:off x="1903387" y="2296952"/>
                  <a:ext cx="755699" cy="425437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9FCAA11-3611-4A68-5F48-C1C2904C4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387" y="2296952"/>
                  <a:ext cx="755699" cy="4254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F54F353-9010-29AA-00EF-CA4FDCC58BE9}"/>
                  </a:ext>
                </a:extLst>
              </p:cNvPr>
              <p:cNvSpPr txBox="1"/>
              <p:nvPr/>
            </p:nvSpPr>
            <p:spPr>
              <a:xfrm>
                <a:off x="528389" y="2062404"/>
                <a:ext cx="902876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𝑄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Δ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F54F353-9010-29AA-00EF-CA4FDCC58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9" y="2062404"/>
                <a:ext cx="902876" cy="639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49424F-6103-52C1-34FA-CA62CC4C4E13}"/>
              </a:ext>
            </a:extLst>
          </p:cNvPr>
          <p:cNvSpPr txBox="1"/>
          <p:nvPr/>
        </p:nvSpPr>
        <p:spPr>
          <a:xfrm>
            <a:off x="9584469" y="3404512"/>
            <a:ext cx="2063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この値が大きい</a:t>
            </a:r>
            <a:b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ほど損失が小さい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166B9E-1B05-2E98-10C2-5C37A5DA6757}"/>
              </a:ext>
            </a:extLst>
          </p:cNvPr>
          <p:cNvSpPr txBox="1"/>
          <p:nvPr/>
        </p:nvSpPr>
        <p:spPr>
          <a:xfrm>
            <a:off x="6738077" y="3259560"/>
            <a:ext cx="2422664" cy="68505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dirty="0"/>
              <a:t>高周波域でも</a:t>
            </a:r>
            <a:br>
              <a:rPr lang="en-US" altLang="ja-JP" dirty="0"/>
            </a:br>
            <a:r>
              <a:rPr lang="ja-JP" altLang="en-US" dirty="0"/>
              <a:t>形が崩れていない</a:t>
            </a:r>
            <a:endParaRPr lang="en-US" altLang="ja-JP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A4ABB73-84A7-C4DF-A076-38C20626C8DC}"/>
                  </a:ext>
                </a:extLst>
              </p:cNvPr>
              <p:cNvSpPr txBox="1"/>
              <p:nvPr/>
            </p:nvSpPr>
            <p:spPr>
              <a:xfrm>
                <a:off x="9336581" y="1819675"/>
                <a:ext cx="231168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は基板の</a:t>
                </a:r>
                <a:br>
                  <a:rPr lang="en-US" altLang="ja-JP" dirty="0"/>
                </a:br>
                <a:r>
                  <a:rPr lang="ja-JP" altLang="en-US" dirty="0"/>
                  <a:t>比誘電率に依存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A4ABB73-84A7-C4DF-A076-38C20626C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81" y="1819675"/>
                <a:ext cx="2311689" cy="646331"/>
              </a:xfrm>
              <a:prstGeom prst="rect">
                <a:avLst/>
              </a:prstGeom>
              <a:blipFill>
                <a:blip r:embed="rId10"/>
                <a:stretch>
                  <a:fillRect l="-2375" t="-3774" b="-160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66BEF9-6175-0FBE-5711-03A3C4BA91FC}"/>
              </a:ext>
            </a:extLst>
          </p:cNvPr>
          <p:cNvSpPr txBox="1"/>
          <p:nvPr/>
        </p:nvSpPr>
        <p:spPr>
          <a:xfrm>
            <a:off x="0" y="455413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結論：</a:t>
            </a:r>
            <a:r>
              <a:rPr lang="en-US" altLang="ja-JP" sz="1600" dirty="0"/>
              <a:t>67GHz</a:t>
            </a:r>
            <a:r>
              <a:rPr lang="ja-JP" altLang="en-US" sz="1600" dirty="0"/>
              <a:t>まで鋭いピーク（高い</a:t>
            </a:r>
            <a:r>
              <a:rPr lang="en-US" altLang="ja-JP" sz="1600" dirty="0"/>
              <a:t>Q</a:t>
            </a:r>
            <a:r>
              <a:rPr lang="ja-JP" altLang="en-US" sz="1600" dirty="0"/>
              <a:t>値）を維持 ➡ 測定は安定・正常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F26CE83-2185-32CD-41D7-5EE4E48A710B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749055" y="2142840"/>
            <a:ext cx="200354" cy="111672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26271E-BF96-496B-C98D-8E5395EA46AC}"/>
              </a:ext>
            </a:extLst>
          </p:cNvPr>
          <p:cNvSpPr txBox="1"/>
          <p:nvPr/>
        </p:nvSpPr>
        <p:spPr>
          <a:xfrm>
            <a:off x="198862" y="2736340"/>
            <a:ext cx="1682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➡ 値が大きいほど損失が小さい</a:t>
            </a:r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3A36767-A466-E8E4-446C-7B0430BFB250}"/>
              </a:ext>
            </a:extLst>
          </p:cNvPr>
          <p:cNvSpPr/>
          <p:nvPr/>
        </p:nvSpPr>
        <p:spPr>
          <a:xfrm>
            <a:off x="7499289" y="1646029"/>
            <a:ext cx="499533" cy="55071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5A457E9-E8E8-6441-BB09-A878349ABA95}"/>
              </a:ext>
            </a:extLst>
          </p:cNvPr>
          <p:cNvSpPr txBox="1"/>
          <p:nvPr/>
        </p:nvSpPr>
        <p:spPr>
          <a:xfrm>
            <a:off x="6864349" y="843626"/>
            <a:ext cx="265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※20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回測定の平均値</a:t>
            </a:r>
          </a:p>
        </p:txBody>
      </p:sp>
    </p:spTree>
    <p:extLst>
      <p:ext uri="{BB962C8B-B14F-4D97-AF65-F5344CB8AC3E}">
        <p14:creationId xmlns:p14="http://schemas.microsoft.com/office/powerpoint/2010/main" val="2251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96EC513F-BA12-BBDC-E397-234EC1215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572000" y="857388"/>
            <a:ext cx="4320000" cy="4320000"/>
          </a:xfr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D9AFBDEF-88B8-E291-59E3-2FBEFE0B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2000" y="857388"/>
            <a:ext cx="4320000" cy="43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5564738-1217-BF1D-9879-ADB8312F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4689"/>
          </a:xfrm>
        </p:spPr>
        <p:txBody>
          <a:bodyPr/>
          <a:lstStyle/>
          <a:p>
            <a:r>
              <a:rPr kumimoji="1" lang="zh-TW" altLang="en-US"/>
              <a:t>測定結果②　</a:t>
            </a:r>
            <a:r>
              <a:rPr kumimoji="1" lang="ja-JP" altLang="en-US"/>
              <a:t>複素誘電率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6B92CF5-FF52-7313-9ECF-78B531F2EB8F}"/>
                  </a:ext>
                </a:extLst>
              </p:cNvPr>
              <p:cNvSpPr txBox="1"/>
              <p:nvPr/>
            </p:nvSpPr>
            <p:spPr>
              <a:xfrm>
                <a:off x="5952564" y="5515942"/>
                <a:ext cx="2856156" cy="1400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ja-JP" sz="1400" dirty="0"/>
                  <a:t>S</a:t>
                </a:r>
                <a:r>
                  <a:rPr lang="ja-JP" altLang="en-US" sz="1400" dirty="0"/>
                  <a:t>パラメータの</a:t>
                </a:r>
                <a:r>
                  <a:rPr lang="en-US" altLang="ja-JP" sz="1400" dirty="0"/>
                  <a:t>Q</a:t>
                </a:r>
                <a:r>
                  <a:rPr lang="ja-JP" altLang="en-US" sz="1400" dirty="0"/>
                  <a:t>値から算出</a:t>
                </a:r>
                <a:br>
                  <a:rPr lang="en-US" altLang="ja-JP" sz="1400" b="0" i="1" kern="100" dirty="0">
                    <a:effectLst/>
                    <a:latin typeface="Cambria Math" panose="02040503050406030204" pitchFamily="18" charset="0"/>
                    <a:ea typeface="XITS Math" panose="02000503000000000000" pitchFamily="50" charset="0"/>
                    <a:cs typeface="XITS Math" panose="02000503000000000000" pitchFamily="50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sz="1400" b="0" i="1" kern="100" smtClean="0">
                            <a:effectLst/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1400" i="1" kern="10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ja-JP" altLang="en-US" sz="1400" i="1" kern="100">
                                <a:latin typeface="Cambria Math" panose="02040503050406030204" pitchFamily="18" charset="0"/>
                                <a:cs typeface="XITS Math" panose="02000503000000000000" pitchFamily="50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ja-JP" sz="1400" i="1" kern="10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altLang="ja-JP" sz="1400" b="0" i="1" kern="100" smtClean="0">
                        <a:effectLst/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−</m:t>
                    </m:r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𝑗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func>
                      <m:func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400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tan</m:t>
                        </m:r>
                      </m:fName>
                      <m:e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𝛿</m:t>
                        </m:r>
                      </m:e>
                    </m:func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−</m:t>
                    </m:r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𝑗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altLang="ja-JP" sz="1400" kern="100" dirty="0">
                    <a:latin typeface="XITS Math" panose="02000503000000000000" pitchFamily="50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 </a:t>
                </a:r>
                <a:br>
                  <a:rPr lang="en-US" altLang="ja-JP" sz="1400" kern="100" dirty="0">
                    <a:latin typeface="XITS Math" panose="02000503000000000000" pitchFamily="50" charset="0"/>
                    <a:ea typeface="XITS Math" panose="02000503000000000000" pitchFamily="50" charset="0"/>
                    <a:cs typeface="XITS Math" panose="02000503000000000000" pitchFamily="50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400" dirty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ja-JP" altLang="ar-AE" sz="1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  <m:r>
                        <a:rPr lang="ar-AE" altLang="ja-JP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ar-AE" sz="1400" i="1" dirty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altLang="ja-JP" sz="14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altLang="ja-JP" sz="14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ar-AE" altLang="ja-JP" sz="14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ja-JP" sz="1400" b="0" kern="100" dirty="0">
                  <a:effectLst/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6B92CF5-FF52-7313-9ECF-78B531F2E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64" y="5515942"/>
                <a:ext cx="2856156" cy="1400640"/>
              </a:xfrm>
              <a:prstGeom prst="rect">
                <a:avLst/>
              </a:prstGeom>
              <a:blipFill>
                <a:blip r:embed="rId7"/>
                <a:stretch>
                  <a:fillRect l="-640" t="-13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E3CAD8-DC48-BECC-2C72-A7BDB06D5A23}"/>
              </a:ext>
            </a:extLst>
          </p:cNvPr>
          <p:cNvSpPr txBox="1"/>
          <p:nvPr/>
        </p:nvSpPr>
        <p:spPr>
          <a:xfrm>
            <a:off x="6287844" y="6216262"/>
            <a:ext cx="2645857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/>
            <a:endParaRPr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60AF29-8C85-7632-0BE8-DE99C453E6D4}"/>
              </a:ext>
            </a:extLst>
          </p:cNvPr>
          <p:cNvSpPr txBox="1"/>
          <p:nvPr/>
        </p:nvSpPr>
        <p:spPr>
          <a:xfrm>
            <a:off x="605796" y="368983"/>
            <a:ext cx="3636004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endParaRPr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B2235C-5704-78C8-4D75-9BE15DB7EE2F}"/>
              </a:ext>
            </a:extLst>
          </p:cNvPr>
          <p:cNvSpPr txBox="1"/>
          <p:nvPr/>
        </p:nvSpPr>
        <p:spPr>
          <a:xfrm>
            <a:off x="0" y="427367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結論：測定結果は既報の特性と整合 ➡ 本測定手法の妥当性を確認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D388FC-2C36-64B2-95D2-4F2C489F6EC9}"/>
              </a:ext>
            </a:extLst>
          </p:cNvPr>
          <p:cNvSpPr txBox="1"/>
          <p:nvPr/>
        </p:nvSpPr>
        <p:spPr>
          <a:xfrm>
            <a:off x="1037123" y="2229024"/>
            <a:ext cx="2976612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ほぼ一定（平均 約</a:t>
            </a:r>
            <a:r>
              <a:rPr lang="en-US" altLang="ja-JP" dirty="0"/>
              <a:t>3.59</a:t>
            </a:r>
            <a:r>
              <a:rPr lang="ja-JP" altLang="en-US" dirty="0"/>
              <a:t>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569DA3F-2926-67C6-AAE3-705F8852DB3E}"/>
              </a:ext>
            </a:extLst>
          </p:cNvPr>
          <p:cNvSpPr txBox="1"/>
          <p:nvPr/>
        </p:nvSpPr>
        <p:spPr>
          <a:xfrm>
            <a:off x="5712864" y="3820758"/>
            <a:ext cx="2976612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周波数に比例して増加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390F0B-A2A3-684C-17A0-4F53C09F556F}"/>
              </a:ext>
            </a:extLst>
          </p:cNvPr>
          <p:cNvSpPr txBox="1"/>
          <p:nvPr/>
        </p:nvSpPr>
        <p:spPr>
          <a:xfrm>
            <a:off x="797963" y="5569931"/>
            <a:ext cx="4914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➡ この値で次の</a:t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/>
              <a:t>実効導電率（表面粗さの影響）</a:t>
            </a:r>
            <a:r>
              <a:rPr lang="en-US" altLang="ja-JP" dirty="0"/>
              <a:t>】</a:t>
            </a:r>
            <a:r>
              <a:rPr lang="ja-JP" altLang="en-US" dirty="0"/>
              <a:t>の評価へ</a:t>
            </a:r>
          </a:p>
        </p:txBody>
      </p:sp>
    </p:spTree>
    <p:extLst>
      <p:ext uri="{BB962C8B-B14F-4D97-AF65-F5344CB8AC3E}">
        <p14:creationId xmlns:p14="http://schemas.microsoft.com/office/powerpoint/2010/main" val="31321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1">
      <a:majorFont>
        <a:latin typeface="Meiryo UI"/>
        <a:ea typeface="メイリオ"/>
        <a:cs typeface=""/>
      </a:majorFont>
      <a:minorFont>
        <a:latin typeface="Meiryo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B79A86E-6EAB-414C-91E3-DA06365B7895}" vid="{8A5ADB7D-E795-4F50-AFED-A0C38716426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S P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B366DCA50AAE04BBD76DE947E40B5C8" ma:contentTypeVersion="4" ma:contentTypeDescription="新しいドキュメントを作成します。" ma:contentTypeScope="" ma:versionID="3825dfa84b3eb712724447fa1fb3b4d3">
  <xsd:schema xmlns:xsd="http://www.w3.org/2001/XMLSchema" xmlns:xs="http://www.w3.org/2001/XMLSchema" xmlns:p="http://schemas.microsoft.com/office/2006/metadata/properties" xmlns:ns2="45fe5d81-37b9-4a18-9842-aa7d650383c6" targetNamespace="http://schemas.microsoft.com/office/2006/metadata/properties" ma:root="true" ma:fieldsID="6de50af31b05ee29fbb6b8e893e37e8a" ns2:_="">
    <xsd:import namespace="45fe5d81-37b9-4a18-9842-aa7d650383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fe5d81-37b9-4a18-9842-aa7d650383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6948CA-749C-4F57-B9F1-A31806633A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502642-D094-4460-9A0D-16E62214348A}">
  <ds:schemaRefs>
    <ds:schemaRef ds:uri="45fe5d81-37b9-4a18-9842-aa7d650383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DDE0B1-EAB8-43F3-B91B-A2317E922556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5fe5d81-37b9-4a18-9842-aa7d650383c6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d8aeaf7-0605-488c-9437-569fde8996b3}" enabled="1" method="Privileged" siteId="{72fe835d-5e95-4512-8ae0-a7b38af25f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新_春日研究室テンプレート_標準幅</Template>
  <TotalTime>659</TotalTime>
  <Words>1455</Words>
  <Application>Microsoft Office PowerPoint</Application>
  <PresentationFormat>画面に合わせる (4:3)</PresentationFormat>
  <Paragraphs>145</Paragraphs>
  <Slides>13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ＭＳ Ｐゴシック</vt:lpstr>
      <vt:lpstr>メイリオ</vt:lpstr>
      <vt:lpstr>游ゴシック</vt:lpstr>
      <vt:lpstr>游明朝</vt:lpstr>
      <vt:lpstr>Arial</vt:lpstr>
      <vt:lpstr>Cambria Math</vt:lpstr>
      <vt:lpstr>Times New Roman</vt:lpstr>
      <vt:lpstr>XITS Math</vt:lpstr>
      <vt:lpstr>Office テーマ</vt:lpstr>
      <vt:lpstr> BCDRを用いた基板の誘電損失と 表面粗さによる電気伝導性の測定</vt:lpstr>
      <vt:lpstr>研究の背景</vt:lpstr>
      <vt:lpstr>表皮効果と表面粗さの関係</vt:lpstr>
      <vt:lpstr>本研究の目的</vt:lpstr>
      <vt:lpstr>測定対象の材料</vt:lpstr>
      <vt:lpstr>BCDR法による測定方法</vt:lpstr>
      <vt:lpstr>測定精度の担保</vt:lpstr>
      <vt:lpstr>測定結果①　Sパラメータ</vt:lpstr>
      <vt:lpstr>測定結果②　複素誘電率</vt:lpstr>
      <vt:lpstr>測定結果③　実効導電率</vt:lpstr>
      <vt:lpstr>減衰定数の算出結果</vt:lpstr>
      <vt:lpstr>今後の展望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平衡型円板共振器法による導体損失と表皮効果の評価</dc:title>
  <dc:creator>内藤 さくら_長野</dc:creator>
  <cp:lastModifiedBy>栁原 魁人_長野</cp:lastModifiedBy>
  <cp:revision>19</cp:revision>
  <cp:lastPrinted>2025-11-18T05:53:12Z</cp:lastPrinted>
  <dcterms:created xsi:type="dcterms:W3CDTF">2025-09-24T05:03:45Z</dcterms:created>
  <dcterms:modified xsi:type="dcterms:W3CDTF">2026-02-19T17:46:06Z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0x010100AB366DCA50AAE04BBD76DE947E40B5C8</vt:lpwstr>
  </property>
  <property fmtid="{D5CDD505-2E9C-101B-9397-08002B2CF9AE}" pid="3" name="MediaServiceImageTags">
    <vt:lpwstr/>
  </property>
</Properties>
</file>